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7" r:id="rId2"/>
    <p:sldId id="262" r:id="rId3"/>
    <p:sldId id="259" r:id="rId4"/>
    <p:sldId id="263" r:id="rId5"/>
  </p:sldIdLst>
  <p:sldSz cx="12192000" cy="6858000"/>
  <p:notesSz cx="6797675" cy="9928225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56" d="100"/>
          <a:sy n="156" d="100"/>
        </p:scale>
        <p:origin x="456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r>
              <a:rPr lang="pt-BR" smtClean="0"/>
              <a:t>EXEMPLE N° 2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49689" y="1"/>
            <a:ext cx="2946400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4438F72D-EFBA-4BA3-8C03-26EAC5D4DEFB}" type="datetimeFigureOut">
              <a:rPr lang="fr-FR" smtClean="0"/>
              <a:t>21/02/2018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49689" y="9429750"/>
            <a:ext cx="2946400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46F94069-68F5-4C79-9F7E-462D1C87635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98914381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400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l">
              <a:defRPr sz="1200"/>
            </a:lvl1pPr>
          </a:lstStyle>
          <a:p>
            <a:r>
              <a:rPr lang="pt-BR" smtClean="0"/>
              <a:t>EXEMPLE N° 2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49689" y="1"/>
            <a:ext cx="2946400" cy="498475"/>
          </a:xfrm>
          <a:prstGeom prst="rect">
            <a:avLst/>
          </a:prstGeom>
        </p:spPr>
        <p:txBody>
          <a:bodyPr vert="horz" lIns="91433" tIns="45717" rIns="91433" bIns="45717" rtlCol="0"/>
          <a:lstStyle>
            <a:lvl1pPr algn="r">
              <a:defRPr sz="1200"/>
            </a:lvl1pPr>
          </a:lstStyle>
          <a:p>
            <a:fld id="{D2B86B70-0728-4598-9C89-5F1AAB2B3459}" type="datetimeFigureOut">
              <a:rPr lang="fr-FR" smtClean="0"/>
              <a:t>21/02/2018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3" tIns="45717" rIns="91433" bIns="45717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679451" y="4778376"/>
            <a:ext cx="5438775" cy="3908425"/>
          </a:xfrm>
          <a:prstGeom prst="rect">
            <a:avLst/>
          </a:prstGeom>
        </p:spPr>
        <p:txBody>
          <a:bodyPr vert="horz" lIns="91433" tIns="45717" rIns="91433" bIns="45717" rtlCol="0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429750"/>
            <a:ext cx="2946400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49689" y="9429750"/>
            <a:ext cx="2946400" cy="498475"/>
          </a:xfrm>
          <a:prstGeom prst="rect">
            <a:avLst/>
          </a:prstGeom>
        </p:spPr>
        <p:txBody>
          <a:bodyPr vert="horz" lIns="91433" tIns="45717" rIns="91433" bIns="45717" rtlCol="0" anchor="b"/>
          <a:lstStyle>
            <a:lvl1pPr algn="r">
              <a:defRPr sz="1200"/>
            </a:lvl1pPr>
          </a:lstStyle>
          <a:p>
            <a:fld id="{1A0C8FBB-E873-4C7D-8F0C-8EB420AFED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27242319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A0C8FBB-E873-4C7D-8F0C-8EB420AFED14}" type="slidenum">
              <a:rPr lang="fr-FR" smtClean="0"/>
              <a:t>1</a:t>
            </a:fld>
            <a:endParaRPr lang="fr-FR"/>
          </a:p>
        </p:txBody>
      </p:sp>
      <p:sp>
        <p:nvSpPr>
          <p:cNvPr id="5" name="Espace réservé de l'en-tête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pt-BR" smtClean="0"/>
              <a:t>EXEMPLE N° 2</a:t>
            </a:r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050033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t-BR" smtClean="0"/>
              <a:t>EXEMPLE N° 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0C8FBB-E873-4C7D-8F0C-8EB420AFED14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6483152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e l'en-tête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r>
              <a:rPr lang="pt-BR" smtClean="0"/>
              <a:t>EXEMPLE N° 2</a:t>
            </a:r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A0C8FBB-E873-4C7D-8F0C-8EB420AFED14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474780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 smtClean="0"/>
              <a:t>Modifiez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7B024-19BA-460D-80B4-DEE10D999D56}" type="datetime1">
              <a:rPr lang="fr-FR" smtClean="0"/>
              <a:t>21/02/2018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B542-3369-4D79-A5FC-DDC7A4940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4422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1F7AA1-EB76-4ED6-A2C7-A8E3C38809C6}" type="datetime1">
              <a:rPr lang="fr-FR" smtClean="0"/>
              <a:t>21/02/2018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B542-3369-4D79-A5FC-DDC7A4940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334370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A0B220-AD6F-4236-8775-85D7221315B8}" type="datetime1">
              <a:rPr lang="fr-FR" smtClean="0"/>
              <a:t>21/02/2018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B542-3369-4D79-A5FC-DDC7A4940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226040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C2CB0A7-19A5-43C6-A223-46B6B90F6CD5}" type="datetime1">
              <a:rPr lang="fr-FR" smtClean="0"/>
              <a:t>21/02/2018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B542-3369-4D79-A5FC-DDC7A4940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410137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4CCCF-D0B9-4F31-8DEF-4347B402F2C5}" type="datetime1">
              <a:rPr lang="fr-FR" smtClean="0"/>
              <a:t>21/02/2018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B542-3369-4D79-A5FC-DDC7A4940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611226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531EE0-C2F9-4532-AC7D-33E1E230F126}" type="datetime1">
              <a:rPr lang="fr-FR" smtClean="0"/>
              <a:t>21/02/2018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B542-3369-4D79-A5FC-DDC7A4940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486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09F61F-B84C-40ED-B2CC-F9366EF6FF6F}" type="datetime1">
              <a:rPr lang="fr-FR" smtClean="0"/>
              <a:t>21/02/2018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B542-3369-4D79-A5FC-DDC7A4940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91389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D7B5A4-F56A-4E6D-827B-AC9B3A2E6B58}" type="datetime1">
              <a:rPr lang="fr-FR" smtClean="0"/>
              <a:t>21/02/2018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B542-3369-4D79-A5FC-DDC7A4940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08358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C9A546-9A60-401A-9CBA-FE357BBF2322}" type="datetime1">
              <a:rPr lang="fr-FR" smtClean="0"/>
              <a:t>21/02/2018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B542-3369-4D79-A5FC-DDC7A4940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729644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778C3-0A06-4DBE-AC84-2A994F376EF5}" type="datetime1">
              <a:rPr lang="fr-FR" smtClean="0"/>
              <a:t>21/02/2018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B542-3369-4D79-A5FC-DDC7A4940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158850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6630C-FD24-43D2-B806-CBA0059AD5F5}" type="datetime1">
              <a:rPr lang="fr-FR" smtClean="0"/>
              <a:t>21/02/2018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FB542-3369-4D79-A5FC-DDC7A4940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1749240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DB5ADA-74A4-4222-82BF-7D36C67651E4}" type="datetime1">
              <a:rPr lang="fr-FR" smtClean="0"/>
              <a:t>21/02/2018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FB542-3369-4D79-A5FC-DDC7A4940CC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102074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020013" y="742346"/>
            <a:ext cx="10025372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/>
            <a:r>
              <a:rPr lang="fr-FR" sz="5400" b="1" dirty="0" smtClean="0">
                <a:ln/>
                <a:solidFill>
                  <a:schemeClr val="accent3"/>
                </a:solidFill>
              </a:rPr>
              <a:t>Comment lire un relevé de notes ?</a:t>
            </a:r>
          </a:p>
        </p:txBody>
      </p:sp>
      <p:sp>
        <p:nvSpPr>
          <p:cNvPr id="6" name="ZoneTexte 5"/>
          <p:cNvSpPr txBox="1"/>
          <p:nvPr/>
        </p:nvSpPr>
        <p:spPr>
          <a:xfrm>
            <a:off x="2073690" y="2452671"/>
            <a:ext cx="8935345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smtClean="0"/>
              <a:t>Chaque semestre fait l’objet de 2 sessions d’examens : </a:t>
            </a:r>
          </a:p>
          <a:p>
            <a:endParaRPr lang="fr-FR" dirty="0" smtClean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fr-FR" dirty="0" smtClean="0"/>
              <a:t>Session 1 et Session </a:t>
            </a:r>
            <a:r>
              <a:rPr lang="fr-FR" dirty="0" smtClean="0"/>
              <a:t>2 </a:t>
            </a:r>
            <a:r>
              <a:rPr lang="fr-FR" dirty="0" smtClean="0"/>
              <a:t>pour les semestres impairs 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fr-FR" dirty="0" smtClean="0"/>
              <a:t>Session 1 et Session 2 pour les semestres pairs</a:t>
            </a:r>
          </a:p>
          <a:p>
            <a:endParaRPr lang="fr-FR" dirty="0" smtClean="0"/>
          </a:p>
          <a:p>
            <a:r>
              <a:rPr lang="fr-FR" dirty="0" smtClean="0"/>
              <a:t>Ci-après deux présentations de relevés de notes à titre </a:t>
            </a:r>
            <a:r>
              <a:rPr lang="fr-FR" dirty="0" smtClean="0"/>
              <a:t>d’informations </a:t>
            </a:r>
            <a:r>
              <a:rPr lang="fr-FR" dirty="0" smtClean="0"/>
              <a:t>: </a:t>
            </a:r>
            <a:endParaRPr lang="fr-FR" dirty="0" smtClean="0"/>
          </a:p>
          <a:p>
            <a:endParaRPr lang="fr-FR" dirty="0"/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fr-FR" dirty="0" smtClean="0"/>
              <a:t>ETUDIANT A ayant validé son année universitaire en 1</a:t>
            </a:r>
            <a:r>
              <a:rPr lang="fr-FR" baseline="30000" dirty="0" smtClean="0"/>
              <a:t>ère</a:t>
            </a:r>
            <a:r>
              <a:rPr lang="fr-FR" dirty="0" smtClean="0"/>
              <a:t> session</a:t>
            </a:r>
          </a:p>
          <a:p>
            <a:pPr marL="742950" lvl="1" indent="-285750">
              <a:buFont typeface="Wingdings" panose="05000000000000000000" pitchFamily="2" charset="2"/>
              <a:buChar char="v"/>
            </a:pPr>
            <a:r>
              <a:rPr lang="fr-FR" dirty="0" smtClean="0"/>
              <a:t>ETUDIANT B ayant validé son 1</a:t>
            </a:r>
            <a:r>
              <a:rPr lang="fr-FR" baseline="30000" dirty="0" smtClean="0"/>
              <a:t>er</a:t>
            </a:r>
            <a:r>
              <a:rPr lang="fr-FR" dirty="0" smtClean="0"/>
              <a:t> semestre impair et est ajourné au 2</a:t>
            </a:r>
            <a:r>
              <a:rPr lang="fr-FR" baseline="30000" dirty="0" smtClean="0"/>
              <a:t>ème</a:t>
            </a:r>
            <a:r>
              <a:rPr lang="fr-FR" dirty="0" smtClean="0"/>
              <a:t> semestre</a:t>
            </a:r>
            <a:endParaRPr lang="fr-FR" dirty="0"/>
          </a:p>
          <a:p>
            <a:endParaRPr lang="fr-FR" dirty="0" smtClean="0"/>
          </a:p>
        </p:txBody>
      </p:sp>
      <p:sp>
        <p:nvSpPr>
          <p:cNvPr id="2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pic>
        <p:nvPicPr>
          <p:cNvPr id="1025" name="Imag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665" y="154641"/>
            <a:ext cx="1311088" cy="84624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Rectangle 3"/>
          <p:cNvSpPr>
            <a:spLocks noChangeArrowheads="1"/>
          </p:cNvSpPr>
          <p:nvPr/>
        </p:nvSpPr>
        <p:spPr bwMode="auto">
          <a:xfrm>
            <a:off x="3146425" y="1809750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8" name="Rectangle 2"/>
          <p:cNvSpPr>
            <a:spLocks noChangeArrowheads="1"/>
          </p:cNvSpPr>
          <p:nvPr/>
        </p:nvSpPr>
        <p:spPr bwMode="auto">
          <a:xfrm>
            <a:off x="0" y="0"/>
            <a:ext cx="12192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FR"/>
          </a:p>
        </p:txBody>
      </p:sp>
      <p:sp>
        <p:nvSpPr>
          <p:cNvPr id="9" name="Connecteur droit 4"/>
          <p:cNvSpPr>
            <a:spLocks noChangeShapeType="1"/>
          </p:cNvSpPr>
          <p:nvPr/>
        </p:nvSpPr>
        <p:spPr bwMode="auto">
          <a:xfrm>
            <a:off x="275665" y="6268200"/>
            <a:ext cx="525463" cy="0"/>
          </a:xfrm>
          <a:prstGeom prst="line">
            <a:avLst/>
          </a:prstGeom>
          <a:noFill/>
          <a:ln w="76200">
            <a:solidFill>
              <a:srgbClr val="000000"/>
            </a:solidFill>
            <a:round/>
            <a:headEnd/>
            <a:tailEnd/>
          </a:ln>
          <a:effectLst>
            <a:outerShdw dist="20000" dir="5400000" rotWithShape="0">
              <a:srgbClr val="000000">
                <a:alpha val="37999"/>
              </a:srgbClr>
            </a:outerShdw>
          </a:effectLst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10" name="Rectangle 3"/>
          <p:cNvSpPr>
            <a:spLocks noChangeArrowheads="1"/>
          </p:cNvSpPr>
          <p:nvPr/>
        </p:nvSpPr>
        <p:spPr bwMode="auto">
          <a:xfrm>
            <a:off x="189375" y="6268200"/>
            <a:ext cx="4004622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Titillium"/>
                <a:ea typeface="Adobe Fangsong Std R"/>
                <a:cs typeface="Times New Roman" panose="02020603050405020304" pitchFamily="18" charset="0"/>
              </a:rPr>
              <a:t>Faculté </a:t>
            </a:r>
            <a:r>
              <a:rPr kumimoji="0" lang="fr-FR" altLang="fr-FR" sz="8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Titillium"/>
                <a:ea typeface="Adobe Fangsong Std R"/>
                <a:cs typeface="Times New Roman" panose="02020603050405020304" pitchFamily="18" charset="0"/>
              </a:rPr>
              <a:t>des Sciences Humaines et Sociales - https://</a:t>
            </a:r>
            <a:r>
              <a:rPr kumimoji="0" lang="fr-FR" altLang="fr-FR" sz="8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Titillium"/>
                <a:ea typeface="Adobe Fangsong Std R"/>
                <a:cs typeface="Times New Roman" panose="02020603050405020304" pitchFamily="18" charset="0"/>
              </a:rPr>
              <a:t>fac-shs.univ-st-etienne.fr</a:t>
            </a:r>
            <a:endParaRPr kumimoji="0" lang="fr-FR" altLang="fr-F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Titillium"/>
                <a:ea typeface="Adobe Fangsong Std R"/>
                <a:cs typeface="Times New Roman" panose="02020603050405020304" pitchFamily="18" charset="0"/>
              </a:rPr>
              <a:t>33 rue du Onze novembre</a:t>
            </a:r>
            <a:endParaRPr kumimoji="0" lang="fr-FR" altLang="fr-FR" sz="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fr-FR" altLang="fr-FR" sz="800" b="1" i="0" u="none" strike="noStrike" cap="none" normalizeH="0" baseline="0" dirty="0" smtClean="0">
                <a:ln>
                  <a:noFill/>
                </a:ln>
                <a:solidFill>
                  <a:srgbClr val="FF6600"/>
                </a:solidFill>
                <a:effectLst/>
                <a:latin typeface="Titillium"/>
                <a:ea typeface="Adobe Fangsong Std R"/>
                <a:cs typeface="Times New Roman" panose="02020603050405020304" pitchFamily="18" charset="0"/>
              </a:rPr>
              <a:t>42023 Saint-Étienne Cedex 2</a:t>
            </a:r>
            <a:endParaRPr kumimoji="0" lang="fr-FR" altLang="fr-FR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9390530" y="6361190"/>
            <a:ext cx="2743200" cy="365125"/>
          </a:xfrm>
        </p:spPr>
        <p:txBody>
          <a:bodyPr/>
          <a:lstStyle/>
          <a:p>
            <a:pPr algn="r"/>
            <a:fld id="{46932DD9-1E62-4ACC-BA0E-94FB91F79DEB}" type="datetime1">
              <a:rPr lang="fr-FR" sz="800" smtClean="0"/>
              <a:pPr algn="r"/>
              <a:t>21/02/2018</a:t>
            </a:fld>
            <a:endParaRPr lang="fr-FR" sz="800" dirty="0"/>
          </a:p>
        </p:txBody>
      </p:sp>
    </p:spTree>
    <p:extLst>
      <p:ext uri="{BB962C8B-B14F-4D97-AF65-F5344CB8AC3E}">
        <p14:creationId xmlns:p14="http://schemas.microsoft.com/office/powerpoint/2010/main" val="1161007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Espace réservé pour une image  4" descr="Exemple relevé notes.pdf - Adobe Reader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20000" y="478060"/>
            <a:ext cx="3628923" cy="5040000"/>
          </a:xfrm>
          <a:prstGeom prst="rect">
            <a:avLst/>
          </a:prstGeom>
          <a:ln>
            <a:solidFill>
              <a:srgbClr val="FFFFFF"/>
            </a:solidFill>
          </a:ln>
        </p:spPr>
      </p:pic>
      <p:sp>
        <p:nvSpPr>
          <p:cNvPr id="2" name="ZoneTexte 1"/>
          <p:cNvSpPr txBox="1"/>
          <p:nvPr/>
        </p:nvSpPr>
        <p:spPr>
          <a:xfrm>
            <a:off x="0" y="478060"/>
            <a:ext cx="2520000" cy="477053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sz="1600" dirty="0" smtClean="0"/>
          </a:p>
          <a:p>
            <a:r>
              <a:rPr lang="fr-FR" sz="1600" b="1" dirty="0" smtClean="0"/>
              <a:t>L’étudiant A </a:t>
            </a:r>
            <a:r>
              <a:rPr lang="fr-FR" sz="1600" dirty="0" smtClean="0"/>
              <a:t>: n’a pas validé son semestre 1 avec une moyenne de 9,206/20</a:t>
            </a:r>
          </a:p>
          <a:p>
            <a:endParaRPr lang="fr-FR" sz="1600" dirty="0" smtClean="0"/>
          </a:p>
          <a:p>
            <a:r>
              <a:rPr lang="fr-FR" sz="1600" dirty="0" smtClean="0"/>
              <a:t>Je vérifie la moyenne de chaque UE : </a:t>
            </a:r>
          </a:p>
          <a:p>
            <a:endParaRPr lang="fr-FR" sz="1600" dirty="0"/>
          </a:p>
          <a:p>
            <a:pPr marL="285750" indent="-285750">
              <a:buFont typeface="Wingdings 2" panose="05020102010507070707" pitchFamily="18" charset="2"/>
              <a:buChar char="u"/>
            </a:pPr>
            <a:r>
              <a:rPr lang="fr-FR" sz="1600" dirty="0" smtClean="0">
                <a:sym typeface="Wingdings 2" panose="05020102010507070707" pitchFamily="18" charset="2"/>
              </a:rPr>
              <a:t>S</a:t>
            </a:r>
            <a:r>
              <a:rPr lang="fr-FR" sz="1600" dirty="0" smtClean="0"/>
              <a:t>i </a:t>
            </a:r>
            <a:r>
              <a:rPr lang="fr-FR" sz="1600" dirty="0" smtClean="0">
                <a:sym typeface="Symbol" panose="05050102010706020507" pitchFamily="18" charset="2"/>
              </a:rPr>
              <a:t> 10/20 l’UE est acquise</a:t>
            </a:r>
          </a:p>
          <a:p>
            <a:pPr marL="285750" indent="-285750">
              <a:buFont typeface="Wingdings 2" panose="05020102010507070707" pitchFamily="18" charset="2"/>
              <a:buChar char="v"/>
            </a:pPr>
            <a:r>
              <a:rPr lang="fr-FR" sz="1600" dirty="0" smtClean="0">
                <a:sym typeface="Wingdings 2" panose="05020102010507070707" pitchFamily="18" charset="2"/>
              </a:rPr>
              <a:t>S</a:t>
            </a:r>
            <a:r>
              <a:rPr lang="fr-FR" sz="1600" dirty="0" smtClean="0">
                <a:sym typeface="Symbol" panose="05050102010706020507" pitchFamily="18" charset="2"/>
              </a:rPr>
              <a:t>i  10/20 je vérifie la moyenne de chaque enseignement (terminal, contrôle continu) </a:t>
            </a:r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</p:txBody>
      </p:sp>
      <p:sp>
        <p:nvSpPr>
          <p:cNvPr id="5" name="Organigramme : Stockage à accès séquentiel 4"/>
          <p:cNvSpPr/>
          <p:nvPr/>
        </p:nvSpPr>
        <p:spPr>
          <a:xfrm flipH="1">
            <a:off x="5120318" y="3852045"/>
            <a:ext cx="371848" cy="251615"/>
          </a:xfrm>
          <a:prstGeom prst="flowChartMagnetic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ym typeface="Wingdings 2" panose="05020102010507070707" pitchFamily="18" charset="2"/>
              </a:rPr>
              <a:t></a:t>
            </a:r>
            <a:endParaRPr lang="fr-FR" dirty="0"/>
          </a:p>
        </p:txBody>
      </p:sp>
      <p:sp>
        <p:nvSpPr>
          <p:cNvPr id="8" name="Organigramme : Stockage à accès séquentiel 7"/>
          <p:cNvSpPr/>
          <p:nvPr/>
        </p:nvSpPr>
        <p:spPr>
          <a:xfrm flipH="1">
            <a:off x="5120318" y="2284221"/>
            <a:ext cx="371848" cy="251615"/>
          </a:xfrm>
          <a:prstGeom prst="flowChartMagneticTap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ym typeface="Wingdings 2" panose="05020102010507070707" pitchFamily="18" charset="2"/>
              </a:rPr>
              <a:t></a:t>
            </a:r>
            <a:endParaRPr lang="fr-FR" dirty="0"/>
          </a:p>
        </p:txBody>
      </p:sp>
      <p:sp>
        <p:nvSpPr>
          <p:cNvPr id="9" name="Organigramme : Stockage à accès séquentiel 8"/>
          <p:cNvSpPr/>
          <p:nvPr/>
        </p:nvSpPr>
        <p:spPr>
          <a:xfrm flipH="1">
            <a:off x="5136871" y="1855364"/>
            <a:ext cx="371848" cy="251615"/>
          </a:xfrm>
          <a:prstGeom prst="flowChartMagneticTap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ym typeface="Wingdings 2" panose="05020102010507070707" pitchFamily="18" charset="2"/>
              </a:rPr>
              <a:t></a:t>
            </a:r>
            <a:endParaRPr lang="fr-FR" dirty="0"/>
          </a:p>
        </p:txBody>
      </p:sp>
      <p:sp>
        <p:nvSpPr>
          <p:cNvPr id="12" name="ZoneTexte 11"/>
          <p:cNvSpPr txBox="1"/>
          <p:nvPr/>
        </p:nvSpPr>
        <p:spPr>
          <a:xfrm>
            <a:off x="6090600" y="467863"/>
            <a:ext cx="2520000" cy="477053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sz="1600" dirty="0" smtClean="0"/>
          </a:p>
          <a:p>
            <a:r>
              <a:rPr lang="fr-FR" sz="1600" b="1" dirty="0" smtClean="0"/>
              <a:t>L’étudiant A </a:t>
            </a:r>
            <a:r>
              <a:rPr lang="fr-FR" sz="1600" dirty="0" smtClean="0"/>
              <a:t>: a validé son semestre </a:t>
            </a:r>
            <a:r>
              <a:rPr lang="fr-FR" sz="1600" dirty="0" smtClean="0"/>
              <a:t>2 </a:t>
            </a:r>
            <a:r>
              <a:rPr lang="fr-FR" sz="1600" dirty="0" smtClean="0"/>
              <a:t>avec une moyenne de 14,222/20</a:t>
            </a:r>
          </a:p>
          <a:p>
            <a:endParaRPr lang="fr-FR" sz="1600" dirty="0"/>
          </a:p>
          <a:p>
            <a:endParaRPr lang="fr-FR" sz="1600" b="1" dirty="0" smtClean="0">
              <a:solidFill>
                <a:srgbClr val="FF0000"/>
              </a:solidFill>
            </a:endParaRPr>
          </a:p>
          <a:p>
            <a:endParaRPr lang="fr-FR" sz="1600" b="1" dirty="0">
              <a:solidFill>
                <a:srgbClr val="FF0000"/>
              </a:solidFill>
            </a:endParaRPr>
          </a:p>
          <a:p>
            <a:endParaRPr lang="fr-FR" sz="1600" b="1" dirty="0" smtClean="0">
              <a:solidFill>
                <a:srgbClr val="FF0000"/>
              </a:solidFill>
            </a:endParaRPr>
          </a:p>
          <a:p>
            <a:endParaRPr lang="fr-FR" sz="1600" b="1" dirty="0">
              <a:solidFill>
                <a:srgbClr val="FF0000"/>
              </a:solidFill>
            </a:endParaRPr>
          </a:p>
          <a:p>
            <a:endParaRPr lang="fr-FR" sz="1600" b="1" dirty="0" smtClean="0">
              <a:solidFill>
                <a:srgbClr val="FF0000"/>
              </a:solidFill>
            </a:endParaRPr>
          </a:p>
          <a:p>
            <a:endParaRPr lang="fr-FR" sz="1600" b="1" dirty="0">
              <a:solidFill>
                <a:srgbClr val="FF0000"/>
              </a:solidFill>
            </a:endParaRPr>
          </a:p>
          <a:p>
            <a:endParaRPr lang="fr-FR" sz="1600" b="1" dirty="0" smtClean="0">
              <a:solidFill>
                <a:srgbClr val="FF0000"/>
              </a:solidFill>
            </a:endParaRPr>
          </a:p>
          <a:p>
            <a:endParaRPr lang="fr-FR" sz="1600" b="1" dirty="0">
              <a:solidFill>
                <a:srgbClr val="FF0000"/>
              </a:solidFill>
            </a:endParaRPr>
          </a:p>
          <a:p>
            <a:endParaRPr lang="fr-FR" sz="1600" b="1" dirty="0" smtClean="0">
              <a:solidFill>
                <a:srgbClr val="FF0000"/>
              </a:solidFill>
            </a:endParaRPr>
          </a:p>
          <a:p>
            <a:endParaRPr lang="fr-FR" sz="1600" b="1" dirty="0">
              <a:solidFill>
                <a:srgbClr val="FF0000"/>
              </a:solidFill>
            </a:endParaRPr>
          </a:p>
          <a:p>
            <a:endParaRPr lang="fr-FR" sz="1600" b="1" dirty="0" smtClean="0">
              <a:solidFill>
                <a:srgbClr val="FF0000"/>
              </a:solidFill>
            </a:endParaRPr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/>
          </a:p>
        </p:txBody>
      </p:sp>
      <p:pic>
        <p:nvPicPr>
          <p:cNvPr id="13" name="Espace réservé pour une image  4" descr="Exemple relevé notes.pdf - Adobe Reader"/>
          <p:cNvPicPr preferRelativeResize="0"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10599" y="467863"/>
            <a:ext cx="3581401" cy="5016758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9916427" y="-122456"/>
            <a:ext cx="227017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EXEMPLE  N°1</a:t>
            </a:r>
            <a:endParaRPr lang="fr-FR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-5400" y="5895818"/>
            <a:ext cx="121920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dirty="0"/>
              <a:t>Dans ce cas présent, l’étudiant a validé son année universitaire du fait de la </a:t>
            </a:r>
            <a:r>
              <a:rPr lang="fr-FR" dirty="0" smtClean="0"/>
              <a:t>compensation </a:t>
            </a:r>
            <a:r>
              <a:rPr lang="fr-FR" dirty="0"/>
              <a:t>au semestre, à savoir :</a:t>
            </a:r>
          </a:p>
          <a:p>
            <a:pPr algn="ctr"/>
            <a:r>
              <a:rPr lang="fr-FR" dirty="0" smtClean="0"/>
              <a:t>Semestre </a:t>
            </a:r>
            <a:r>
              <a:rPr lang="fr-FR" dirty="0"/>
              <a:t>1 :   </a:t>
            </a:r>
            <a:r>
              <a:rPr lang="fr-FR" dirty="0" smtClean="0"/>
              <a:t>9,206/20  -  Semestre </a:t>
            </a:r>
            <a:r>
              <a:rPr lang="fr-FR" dirty="0"/>
              <a:t>2 : 14,222/20</a:t>
            </a:r>
          </a:p>
          <a:p>
            <a:pPr algn="ctr"/>
            <a:r>
              <a:rPr lang="fr-FR" sz="20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</a:t>
            </a:r>
            <a:r>
              <a:rPr lang="fr-FR" b="1" dirty="0" smtClean="0">
                <a:solidFill>
                  <a:srgbClr val="FF0000"/>
                </a:solidFill>
                <a:sym typeface="Wingdings 2" panose="05020102010507070707" pitchFamily="18" charset="2"/>
              </a:rPr>
              <a:t> </a:t>
            </a:r>
            <a:r>
              <a:rPr lang="fr-FR" b="1" dirty="0" smtClean="0">
                <a:solidFill>
                  <a:srgbClr val="FF0000"/>
                </a:solidFill>
              </a:rPr>
              <a:t>Soit </a:t>
            </a:r>
            <a:r>
              <a:rPr lang="fr-FR" b="1" dirty="0">
                <a:solidFill>
                  <a:srgbClr val="FF0000"/>
                </a:solidFill>
              </a:rPr>
              <a:t>une moyenne de 11,714/20</a:t>
            </a:r>
          </a:p>
        </p:txBody>
      </p:sp>
    </p:spTree>
    <p:extLst>
      <p:ext uri="{BB962C8B-B14F-4D97-AF65-F5344CB8AC3E}">
        <p14:creationId xmlns:p14="http://schemas.microsoft.com/office/powerpoint/2010/main" val="4216311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ce réservé pour une image  4" descr="Exemple relevé notes.pdf - Adobe Reade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20000" y="539306"/>
            <a:ext cx="3628800" cy="5054232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0" y="530225"/>
            <a:ext cx="2520000" cy="50167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sz="1600" dirty="0" smtClean="0"/>
          </a:p>
          <a:p>
            <a:r>
              <a:rPr lang="fr-FR" sz="1600" b="1" dirty="0" smtClean="0"/>
              <a:t>L’étudiant B </a:t>
            </a:r>
            <a:r>
              <a:rPr lang="fr-FR" sz="1600" dirty="0" smtClean="0"/>
              <a:t>: a validé son semestre 1 avec une moyenne de 10,813/20</a:t>
            </a:r>
          </a:p>
          <a:p>
            <a:endParaRPr lang="fr-FR" sz="1600" dirty="0" smtClean="0"/>
          </a:p>
          <a:p>
            <a:r>
              <a:rPr lang="fr-FR" sz="1600" dirty="0" smtClean="0"/>
              <a:t>Je vérifie la moyenne de chaque UE : </a:t>
            </a:r>
          </a:p>
          <a:p>
            <a:endParaRPr lang="fr-FR" sz="1600" dirty="0"/>
          </a:p>
          <a:p>
            <a:pPr marL="285750" indent="-285750">
              <a:buFont typeface="Wingdings 2" panose="05020102010507070707" pitchFamily="18" charset="2"/>
              <a:buChar char="u"/>
            </a:pPr>
            <a:r>
              <a:rPr lang="fr-FR" sz="1600" dirty="0" smtClean="0">
                <a:sym typeface="Wingdings 2" panose="05020102010507070707" pitchFamily="18" charset="2"/>
              </a:rPr>
              <a:t>S</a:t>
            </a:r>
            <a:r>
              <a:rPr lang="fr-FR" sz="1600" dirty="0" smtClean="0"/>
              <a:t>i </a:t>
            </a:r>
            <a:r>
              <a:rPr lang="fr-FR" sz="1600" dirty="0" smtClean="0">
                <a:sym typeface="Symbol" panose="05050102010706020507" pitchFamily="18" charset="2"/>
              </a:rPr>
              <a:t> 10/20 l’UE est acquise</a:t>
            </a:r>
          </a:p>
          <a:p>
            <a:pPr marL="285750" indent="-285750">
              <a:buFont typeface="Wingdings 2" panose="05020102010507070707" pitchFamily="18" charset="2"/>
              <a:buChar char="v"/>
            </a:pPr>
            <a:r>
              <a:rPr lang="fr-FR" sz="1600" dirty="0" smtClean="0">
                <a:sym typeface="Wingdings 2" panose="05020102010507070707" pitchFamily="18" charset="2"/>
              </a:rPr>
              <a:t>S</a:t>
            </a:r>
            <a:r>
              <a:rPr lang="fr-FR" sz="1600" dirty="0" smtClean="0">
                <a:sym typeface="Symbol" panose="05050102010706020507" pitchFamily="18" charset="2"/>
              </a:rPr>
              <a:t>i  10/20 je vérifie la moyenne de chaque enseignement (terminal, contrôle continu) </a:t>
            </a:r>
            <a:endParaRPr lang="fr-FR" sz="1600" dirty="0" smtClean="0"/>
          </a:p>
          <a:p>
            <a:endParaRPr lang="fr-FR" sz="1600" dirty="0" smtClean="0"/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/>
          </a:p>
          <a:p>
            <a:endParaRPr lang="fr-FR" sz="1600" dirty="0" smtClean="0"/>
          </a:p>
          <a:p>
            <a:endParaRPr lang="fr-FR" sz="1600" dirty="0"/>
          </a:p>
        </p:txBody>
      </p:sp>
      <p:sp>
        <p:nvSpPr>
          <p:cNvPr id="6" name="Organigramme : Stockage à accès séquentiel 5"/>
          <p:cNvSpPr/>
          <p:nvPr/>
        </p:nvSpPr>
        <p:spPr>
          <a:xfrm flipH="1">
            <a:off x="5098864" y="4006081"/>
            <a:ext cx="371848" cy="251615"/>
          </a:xfrm>
          <a:prstGeom prst="flowChartMagnetic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ym typeface="Wingdings 2" panose="05020102010507070707" pitchFamily="18" charset="2"/>
              </a:rPr>
              <a:t></a:t>
            </a:r>
            <a:endParaRPr lang="fr-FR" dirty="0"/>
          </a:p>
        </p:txBody>
      </p:sp>
      <p:sp>
        <p:nvSpPr>
          <p:cNvPr id="7" name="Organigramme : Stockage à accès séquentiel 6"/>
          <p:cNvSpPr/>
          <p:nvPr/>
        </p:nvSpPr>
        <p:spPr>
          <a:xfrm flipH="1">
            <a:off x="5098864" y="2418624"/>
            <a:ext cx="371848" cy="251615"/>
          </a:xfrm>
          <a:prstGeom prst="flowChartMagnetic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ym typeface="Wingdings 2" panose="05020102010507070707" pitchFamily="18" charset="2"/>
              </a:rPr>
              <a:t></a:t>
            </a:r>
            <a:endParaRPr lang="fr-FR" dirty="0"/>
          </a:p>
        </p:txBody>
      </p:sp>
      <p:sp>
        <p:nvSpPr>
          <p:cNvPr id="8" name="Organigramme : Stockage à accès séquentiel 7"/>
          <p:cNvSpPr/>
          <p:nvPr/>
        </p:nvSpPr>
        <p:spPr>
          <a:xfrm flipH="1">
            <a:off x="5098864" y="1946571"/>
            <a:ext cx="371848" cy="251615"/>
          </a:xfrm>
          <a:prstGeom prst="flowChartMagneticTap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ym typeface="Wingdings 2" panose="05020102010507070707" pitchFamily="18" charset="2"/>
              </a:rPr>
              <a:t>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6148800" y="530225"/>
            <a:ext cx="2520000" cy="50167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sz="1600" dirty="0" smtClean="0"/>
          </a:p>
          <a:p>
            <a:r>
              <a:rPr lang="fr-FR" sz="1600" b="1" dirty="0" smtClean="0"/>
              <a:t>L’étudiant B </a:t>
            </a:r>
            <a:r>
              <a:rPr lang="fr-FR" sz="1600" dirty="0" smtClean="0"/>
              <a:t>: n’a pas validé son semestre 2, il est ajourné</a:t>
            </a:r>
          </a:p>
          <a:p>
            <a:endParaRPr lang="fr-FR" sz="1600" dirty="0" smtClean="0"/>
          </a:p>
          <a:p>
            <a:r>
              <a:rPr lang="fr-FR" sz="1600" dirty="0" smtClean="0"/>
              <a:t>Je vérifie la moyenne de chaque UE : </a:t>
            </a:r>
          </a:p>
          <a:p>
            <a:endParaRPr lang="fr-FR" sz="1600" dirty="0"/>
          </a:p>
          <a:p>
            <a:pPr marL="285750" indent="-285750">
              <a:buFont typeface="Wingdings 2" panose="05020102010507070707" pitchFamily="18" charset="2"/>
              <a:buChar char="u"/>
            </a:pPr>
            <a:r>
              <a:rPr lang="fr-FR" sz="1600" dirty="0" smtClean="0">
                <a:sym typeface="Wingdings 2" panose="05020102010507070707" pitchFamily="18" charset="2"/>
              </a:rPr>
              <a:t>S</a:t>
            </a:r>
            <a:r>
              <a:rPr lang="fr-FR" sz="1600" dirty="0" smtClean="0"/>
              <a:t>i </a:t>
            </a:r>
            <a:r>
              <a:rPr lang="fr-FR" sz="1600" dirty="0" smtClean="0">
                <a:sym typeface="Symbol" panose="05050102010706020507" pitchFamily="18" charset="2"/>
              </a:rPr>
              <a:t> 10/20 l’UE est </a:t>
            </a:r>
          </a:p>
          <a:p>
            <a:r>
              <a:rPr lang="fr-FR" sz="1600" dirty="0">
                <a:sym typeface="Symbol" panose="05050102010706020507" pitchFamily="18" charset="2"/>
              </a:rPr>
              <a:t> </a:t>
            </a:r>
            <a:r>
              <a:rPr lang="fr-FR" sz="1600" dirty="0" smtClean="0">
                <a:sym typeface="Symbol" panose="05050102010706020507" pitchFamily="18" charset="2"/>
              </a:rPr>
              <a:t>     acquise</a:t>
            </a:r>
          </a:p>
          <a:p>
            <a:pPr marL="285750" indent="-285750">
              <a:buFont typeface="Wingdings 2" panose="05020102010507070707" pitchFamily="18" charset="2"/>
              <a:buChar char="v"/>
            </a:pPr>
            <a:r>
              <a:rPr lang="fr-FR" sz="1600" dirty="0" smtClean="0">
                <a:sym typeface="Wingdings 2" panose="05020102010507070707" pitchFamily="18" charset="2"/>
              </a:rPr>
              <a:t>S</a:t>
            </a:r>
            <a:r>
              <a:rPr lang="fr-FR" sz="1600" dirty="0" smtClean="0">
                <a:sym typeface="Symbol" panose="05050102010706020507" pitchFamily="18" charset="2"/>
              </a:rPr>
              <a:t>i  10/20 je vérifie la moyenne de chaque enseignement (terminal, contrôle continu) </a:t>
            </a:r>
          </a:p>
          <a:p>
            <a:pPr marL="285750" indent="-285750">
              <a:buFont typeface="Wingdings 2" panose="05020102010507070707" pitchFamily="18" charset="2"/>
              <a:buChar char="w"/>
            </a:pPr>
            <a:r>
              <a:rPr lang="fr-FR" sz="1600" dirty="0" smtClean="0">
                <a:sym typeface="Wingdings 2" panose="05020102010507070707" pitchFamily="18" charset="2"/>
              </a:rPr>
              <a:t>Si il est notifié </a:t>
            </a:r>
            <a:r>
              <a:rPr lang="fr-FR" sz="1600" dirty="0" smtClean="0">
                <a:sym typeface="Symbol" panose="05050102010706020507" pitchFamily="18" charset="2"/>
              </a:rPr>
              <a:t></a:t>
            </a:r>
            <a:r>
              <a:rPr lang="fr-FR" sz="1600" dirty="0" smtClean="0">
                <a:sym typeface="Wingdings 2" panose="05020102010507070707" pitchFamily="18" charset="2"/>
              </a:rPr>
              <a:t>absence justifiée</a:t>
            </a:r>
            <a:r>
              <a:rPr lang="fr-FR" sz="1600" dirty="0" smtClean="0">
                <a:sym typeface="Symbol" panose="05050102010706020507" pitchFamily="18" charset="2"/>
              </a:rPr>
              <a:t></a:t>
            </a:r>
            <a:r>
              <a:rPr lang="fr-FR" sz="1600" dirty="0" smtClean="0">
                <a:sym typeface="Wingdings 2" panose="05020102010507070707" pitchFamily="18" charset="2"/>
              </a:rPr>
              <a:t> ou  </a:t>
            </a:r>
            <a:r>
              <a:rPr lang="fr-FR" sz="1600" dirty="0" smtClean="0">
                <a:sym typeface="Symbol" panose="05050102010706020507" pitchFamily="18" charset="2"/>
              </a:rPr>
              <a:t></a:t>
            </a:r>
            <a:r>
              <a:rPr lang="fr-FR" sz="1600" dirty="0" smtClean="0">
                <a:sym typeface="Wingdings 2" panose="05020102010507070707" pitchFamily="18" charset="2"/>
              </a:rPr>
              <a:t>absence injustifiée</a:t>
            </a:r>
            <a:r>
              <a:rPr lang="fr-FR" sz="1600" dirty="0" smtClean="0">
                <a:sym typeface="Symbol" panose="05050102010706020507" pitchFamily="18" charset="2"/>
              </a:rPr>
              <a:t></a:t>
            </a:r>
            <a:r>
              <a:rPr lang="fr-FR" sz="1600" dirty="0" smtClean="0">
                <a:sym typeface="Wingdings 2" panose="05020102010507070707" pitchFamily="18" charset="2"/>
              </a:rPr>
              <a:t>, le calcul ne se fait pas, d’où le résultat AJOURNE</a:t>
            </a:r>
          </a:p>
          <a:p>
            <a:endParaRPr lang="fr-FR" sz="1600" dirty="0"/>
          </a:p>
        </p:txBody>
      </p:sp>
      <p:pic>
        <p:nvPicPr>
          <p:cNvPr id="10" name="Espace réservé pour une image  4" descr="Exemple relevé notes.pdf - Adobe Reader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84264" y="530225"/>
            <a:ext cx="3507736" cy="5040000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9807415" y="-126402"/>
            <a:ext cx="24336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EXEMPLE   N°2</a:t>
            </a:r>
            <a:endParaRPr lang="fr-FR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0" y="5860352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 </a:t>
            </a:r>
            <a:r>
              <a:rPr lang="fr-FR" b="1" dirty="0" smtClean="0">
                <a:solidFill>
                  <a:srgbClr val="FF0000"/>
                </a:solidFill>
              </a:rPr>
              <a:t>Je </a:t>
            </a:r>
            <a:r>
              <a:rPr lang="fr-FR" b="1" dirty="0">
                <a:solidFill>
                  <a:srgbClr val="FF0000"/>
                </a:solidFill>
              </a:rPr>
              <a:t>n’ai pas validé mon semestre </a:t>
            </a:r>
            <a:r>
              <a:rPr lang="fr-FR" b="1" dirty="0" smtClean="0">
                <a:solidFill>
                  <a:srgbClr val="FF0000"/>
                </a:solidFill>
              </a:rPr>
              <a:t>1 </a:t>
            </a:r>
            <a:r>
              <a:rPr lang="fr-FR" b="1" dirty="0">
                <a:solidFill>
                  <a:srgbClr val="FF0000"/>
                </a:solidFill>
              </a:rPr>
              <a:t>et je dois me présenter aux examens en 2</a:t>
            </a:r>
            <a:r>
              <a:rPr lang="fr-FR" b="1" baseline="30000" dirty="0">
                <a:solidFill>
                  <a:srgbClr val="FF0000"/>
                </a:solidFill>
              </a:rPr>
              <a:t>ème</a:t>
            </a:r>
            <a:r>
              <a:rPr lang="fr-FR" b="1" dirty="0">
                <a:solidFill>
                  <a:srgbClr val="FF0000"/>
                </a:solidFill>
              </a:rPr>
              <a:t> session du semestre 2</a:t>
            </a:r>
          </a:p>
        </p:txBody>
      </p:sp>
      <p:sp>
        <p:nvSpPr>
          <p:cNvPr id="14" name="Organigramme : Stockage à accès séquentiel 13"/>
          <p:cNvSpPr/>
          <p:nvPr/>
        </p:nvSpPr>
        <p:spPr>
          <a:xfrm flipH="1">
            <a:off x="11204264" y="4131888"/>
            <a:ext cx="371848" cy="251615"/>
          </a:xfrm>
          <a:prstGeom prst="flowChartMagnetic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ym typeface="Wingdings 2" panose="05020102010507070707" pitchFamily="18" charset="2"/>
              </a:rPr>
              <a:t></a:t>
            </a:r>
            <a:endParaRPr lang="fr-FR" dirty="0"/>
          </a:p>
        </p:txBody>
      </p:sp>
      <p:sp>
        <p:nvSpPr>
          <p:cNvPr id="15" name="Organigramme : Stockage à accès séquentiel 14"/>
          <p:cNvSpPr/>
          <p:nvPr/>
        </p:nvSpPr>
        <p:spPr>
          <a:xfrm flipH="1">
            <a:off x="11179794" y="3066422"/>
            <a:ext cx="371848" cy="251615"/>
          </a:xfrm>
          <a:prstGeom prst="flowChartMagneticTape">
            <a:avLst/>
          </a:prstGeom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ym typeface="Wingdings 2" panose="05020102010507070707" pitchFamily="18" charset="2"/>
              </a:rPr>
              <a:t></a:t>
            </a:r>
            <a:endParaRPr lang="fr-FR" dirty="0"/>
          </a:p>
        </p:txBody>
      </p:sp>
      <p:sp>
        <p:nvSpPr>
          <p:cNvPr id="16" name="Organigramme : Stockage à accès séquentiel 15"/>
          <p:cNvSpPr/>
          <p:nvPr/>
        </p:nvSpPr>
        <p:spPr>
          <a:xfrm flipH="1">
            <a:off x="11174321" y="2024545"/>
            <a:ext cx="371848" cy="251615"/>
          </a:xfrm>
          <a:prstGeom prst="flowChartMagneticTape">
            <a:avLst/>
          </a:prstGeom>
          <a:solidFill>
            <a:srgbClr val="FF000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 smtClean="0">
                <a:sym typeface="Wingdings 2" panose="05020102010507070707" pitchFamily="18" charset="2"/>
              </a:rPr>
              <a:t></a:t>
            </a:r>
            <a:endParaRPr lang="fr-FR" dirty="0"/>
          </a:p>
        </p:txBody>
      </p:sp>
      <p:sp>
        <p:nvSpPr>
          <p:cNvPr id="17" name="Organigramme : Stockage à accès séquentiel 16"/>
          <p:cNvSpPr/>
          <p:nvPr/>
        </p:nvSpPr>
        <p:spPr>
          <a:xfrm flipH="1">
            <a:off x="10482557" y="2814807"/>
            <a:ext cx="371848" cy="251615"/>
          </a:xfrm>
          <a:prstGeom prst="flowChartMagneticTape">
            <a:avLst/>
          </a:prstGeom>
          <a:solidFill>
            <a:srgbClr val="7030A0"/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>
                <a:sym typeface="Wingdings 2" panose="05020102010507070707" pitchFamily="18" charset="2"/>
              </a:rPr>
              <a:t>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7801913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Espace réservé pour une image  4" descr="Exemple relevé notes.pdf - Adobe Reader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2520000" y="496893"/>
            <a:ext cx="3614400" cy="5039999"/>
          </a:xfrm>
          <a:prstGeom prst="rect">
            <a:avLst/>
          </a:prstGeom>
        </p:spPr>
      </p:pic>
      <p:sp>
        <p:nvSpPr>
          <p:cNvPr id="3" name="ZoneTexte 2"/>
          <p:cNvSpPr txBox="1"/>
          <p:nvPr/>
        </p:nvSpPr>
        <p:spPr>
          <a:xfrm>
            <a:off x="0" y="490756"/>
            <a:ext cx="2520000" cy="5262979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sz="1600" b="1" dirty="0" smtClean="0"/>
          </a:p>
          <a:p>
            <a:r>
              <a:rPr lang="fr-FR" sz="1600" b="1" dirty="0" smtClean="0"/>
              <a:t>Quels sont les enseignements que l’étudiant B doit repasser en 2</a:t>
            </a:r>
            <a:r>
              <a:rPr lang="fr-FR" sz="1600" b="1" baseline="30000" dirty="0" smtClean="0"/>
              <a:t>ème</a:t>
            </a:r>
            <a:r>
              <a:rPr lang="fr-FR" sz="1600" b="1" dirty="0" smtClean="0"/>
              <a:t> session ?</a:t>
            </a:r>
          </a:p>
          <a:p>
            <a:endParaRPr lang="fr-FR" sz="1600" b="1" dirty="0"/>
          </a:p>
          <a:p>
            <a:pPr marL="285750" indent="-285750">
              <a:buFont typeface="Wingdings 2" panose="05020102010507070707" pitchFamily="18" charset="2"/>
              <a:buChar char="u"/>
            </a:pPr>
            <a:r>
              <a:rPr lang="fr-FR" sz="1600" dirty="0" smtClean="0">
                <a:sym typeface="Wingdings 2" panose="05020102010507070707" pitchFamily="18" charset="2"/>
              </a:rPr>
              <a:t>Le terminal «Géographie</a:t>
            </a:r>
          </a:p>
          <a:p>
            <a:r>
              <a:rPr lang="fr-FR" sz="1600" dirty="0" smtClean="0">
                <a:sym typeface="Wingdings 2" panose="05020102010507070707" pitchFamily="18" charset="2"/>
              </a:rPr>
              <a:t>      </a:t>
            </a:r>
            <a:r>
              <a:rPr lang="fr-FR" sz="1600" dirty="0" smtClean="0">
                <a:sym typeface="Wingdings 2" panose="05020102010507070707" pitchFamily="18" charset="2"/>
              </a:rPr>
              <a:t>humaine» </a:t>
            </a:r>
            <a:r>
              <a:rPr lang="fr-FR" sz="1600" dirty="0" smtClean="0">
                <a:sym typeface="Wingdings 2" panose="05020102010507070707" pitchFamily="18" charset="2"/>
              </a:rPr>
              <a:t>du fait de son</a:t>
            </a:r>
          </a:p>
          <a:p>
            <a:r>
              <a:rPr lang="fr-FR" sz="1600" dirty="0">
                <a:sym typeface="Wingdings 2" panose="05020102010507070707" pitchFamily="18" charset="2"/>
              </a:rPr>
              <a:t> </a:t>
            </a:r>
            <a:r>
              <a:rPr lang="fr-FR" sz="1600" dirty="0" smtClean="0">
                <a:sym typeface="Wingdings 2" panose="05020102010507070707" pitchFamily="18" charset="2"/>
              </a:rPr>
              <a:t>     absence justifiée, ainsi </a:t>
            </a:r>
          </a:p>
          <a:p>
            <a:r>
              <a:rPr lang="fr-FR" sz="1600" dirty="0">
                <a:sym typeface="Wingdings 2" panose="05020102010507070707" pitchFamily="18" charset="2"/>
              </a:rPr>
              <a:t> </a:t>
            </a:r>
            <a:r>
              <a:rPr lang="fr-FR" sz="1600" dirty="0" smtClean="0">
                <a:sym typeface="Wingdings 2" panose="05020102010507070707" pitchFamily="18" charset="2"/>
              </a:rPr>
              <a:t>     que le terminal de </a:t>
            </a:r>
          </a:p>
          <a:p>
            <a:r>
              <a:rPr lang="fr-FR" sz="1600" dirty="0">
                <a:sym typeface="Wingdings 2" panose="05020102010507070707" pitchFamily="18" charset="2"/>
              </a:rPr>
              <a:t> </a:t>
            </a:r>
            <a:r>
              <a:rPr lang="fr-FR" sz="1600" dirty="0" smtClean="0">
                <a:sym typeface="Wingdings 2" panose="05020102010507070707" pitchFamily="18" charset="2"/>
              </a:rPr>
              <a:t>     «Géographie physique </a:t>
            </a:r>
          </a:p>
          <a:p>
            <a:r>
              <a:rPr lang="fr-FR" sz="1600" dirty="0">
                <a:sym typeface="Wingdings 2" panose="05020102010507070707" pitchFamily="18" charset="2"/>
              </a:rPr>
              <a:t> </a:t>
            </a:r>
            <a:r>
              <a:rPr lang="fr-FR" sz="1600" dirty="0" smtClean="0">
                <a:sym typeface="Wingdings 2" panose="05020102010507070707" pitchFamily="18" charset="2"/>
              </a:rPr>
              <a:t>     et environnement» du </a:t>
            </a:r>
          </a:p>
          <a:p>
            <a:r>
              <a:rPr lang="fr-FR" sz="1600" dirty="0">
                <a:sym typeface="Wingdings 2" panose="05020102010507070707" pitchFamily="18" charset="2"/>
              </a:rPr>
              <a:t> </a:t>
            </a:r>
            <a:r>
              <a:rPr lang="fr-FR" sz="1600" dirty="0" smtClean="0">
                <a:sym typeface="Wingdings 2" panose="05020102010507070707" pitchFamily="18" charset="2"/>
              </a:rPr>
              <a:t>     fait de la note &lt; 10</a:t>
            </a:r>
          </a:p>
          <a:p>
            <a:r>
              <a:rPr lang="fr-FR" sz="1600" dirty="0" smtClean="0">
                <a:sym typeface="Wingdings 2" panose="05020102010507070707" pitchFamily="18" charset="2"/>
              </a:rPr>
              <a:t>  Si </a:t>
            </a:r>
            <a:r>
              <a:rPr lang="fr-FR" sz="1600" dirty="0">
                <a:sym typeface="Wingdings 2" panose="05020102010507070707" pitchFamily="18" charset="2"/>
              </a:rPr>
              <a:t>un enseignement est </a:t>
            </a:r>
          </a:p>
          <a:p>
            <a:r>
              <a:rPr lang="fr-FR" sz="1600" dirty="0">
                <a:sym typeface="Wingdings 2" panose="05020102010507070707" pitchFamily="18" charset="2"/>
              </a:rPr>
              <a:t>      acquis </a:t>
            </a:r>
            <a:r>
              <a:rPr lang="fr-FR" sz="1600" dirty="0">
                <a:sym typeface="Symbol" panose="05050102010706020507" pitchFamily="18" charset="2"/>
              </a:rPr>
              <a:t>10 la note est</a:t>
            </a:r>
          </a:p>
          <a:p>
            <a:r>
              <a:rPr lang="fr-FR" sz="1600" dirty="0">
                <a:sym typeface="Symbol" panose="05050102010706020507" pitchFamily="18" charset="2"/>
              </a:rPr>
              <a:t>      automatiquement  </a:t>
            </a:r>
          </a:p>
          <a:p>
            <a:r>
              <a:rPr lang="fr-FR" sz="1600" dirty="0">
                <a:sym typeface="Symbol" panose="05050102010706020507" pitchFamily="18" charset="2"/>
              </a:rPr>
              <a:t>      reportée en 2</a:t>
            </a:r>
            <a:r>
              <a:rPr lang="fr-FR" sz="1600" baseline="30000" dirty="0">
                <a:sym typeface="Symbol" panose="05050102010706020507" pitchFamily="18" charset="2"/>
              </a:rPr>
              <a:t>ème</a:t>
            </a:r>
            <a:r>
              <a:rPr lang="fr-FR" sz="1600" dirty="0">
                <a:sym typeface="Symbol" panose="05050102010706020507" pitchFamily="18" charset="2"/>
              </a:rPr>
              <a:t> session</a:t>
            </a:r>
            <a:endParaRPr lang="fr-FR" sz="1600" dirty="0"/>
          </a:p>
          <a:p>
            <a:r>
              <a:rPr lang="fr-FR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  </a:t>
            </a:r>
            <a:r>
              <a:rPr lang="fr-FR" sz="1600" b="1" dirty="0" smtClean="0">
                <a:solidFill>
                  <a:srgbClr val="FF0000"/>
                </a:solidFill>
                <a:sym typeface="Wingdings 2" panose="05020102010507070707" pitchFamily="18" charset="2"/>
              </a:rPr>
              <a:t>Les </a:t>
            </a:r>
            <a:r>
              <a:rPr lang="fr-FR" sz="1600" b="1" dirty="0" smtClean="0">
                <a:solidFill>
                  <a:srgbClr val="FF0000"/>
                </a:solidFill>
                <a:sym typeface="Wingdings 2" panose="05020102010507070707" pitchFamily="18" charset="2"/>
              </a:rPr>
              <a:t>notes de contrôle </a:t>
            </a:r>
          </a:p>
          <a:p>
            <a:r>
              <a:rPr lang="fr-FR" sz="1600" b="1" dirty="0">
                <a:solidFill>
                  <a:srgbClr val="FF0000"/>
                </a:solidFill>
                <a:sym typeface="Wingdings 2" panose="05020102010507070707" pitchFamily="18" charset="2"/>
              </a:rPr>
              <a:t> </a:t>
            </a:r>
            <a:r>
              <a:rPr lang="fr-FR" sz="1600" b="1" dirty="0" smtClean="0">
                <a:solidFill>
                  <a:srgbClr val="FF0000"/>
                </a:solidFill>
                <a:sym typeface="Wingdings 2" panose="05020102010507070707" pitchFamily="18" charset="2"/>
              </a:rPr>
              <a:t>     continu ne se reportent</a:t>
            </a:r>
          </a:p>
          <a:p>
            <a:r>
              <a:rPr lang="fr-FR" sz="1600" b="1" dirty="0">
                <a:solidFill>
                  <a:srgbClr val="FF0000"/>
                </a:solidFill>
                <a:sym typeface="Wingdings 2" panose="05020102010507070707" pitchFamily="18" charset="2"/>
              </a:rPr>
              <a:t> </a:t>
            </a:r>
            <a:r>
              <a:rPr lang="fr-FR" sz="1600" b="1" dirty="0" smtClean="0">
                <a:solidFill>
                  <a:srgbClr val="FF0000"/>
                </a:solidFill>
                <a:sym typeface="Wingdings 2" panose="05020102010507070707" pitchFamily="18" charset="2"/>
              </a:rPr>
              <a:t>     pas en 2</a:t>
            </a:r>
            <a:r>
              <a:rPr lang="fr-FR" sz="1600" b="1" baseline="30000" dirty="0" smtClean="0">
                <a:solidFill>
                  <a:srgbClr val="FF0000"/>
                </a:solidFill>
                <a:sym typeface="Wingdings 2" panose="05020102010507070707" pitchFamily="18" charset="2"/>
              </a:rPr>
              <a:t>ème</a:t>
            </a:r>
            <a:r>
              <a:rPr lang="fr-FR" sz="1600" b="1" dirty="0" smtClean="0">
                <a:solidFill>
                  <a:srgbClr val="FF0000"/>
                </a:solidFill>
                <a:sym typeface="Wingdings 2" panose="05020102010507070707" pitchFamily="18" charset="2"/>
              </a:rPr>
              <a:t> session, </a:t>
            </a:r>
          </a:p>
          <a:p>
            <a:r>
              <a:rPr lang="fr-FR" sz="1600" b="1" dirty="0">
                <a:solidFill>
                  <a:srgbClr val="FF0000"/>
                </a:solidFill>
                <a:sym typeface="Wingdings 2" panose="05020102010507070707" pitchFamily="18" charset="2"/>
              </a:rPr>
              <a:t> </a:t>
            </a:r>
            <a:r>
              <a:rPr lang="fr-FR" sz="1600" b="1" dirty="0" smtClean="0">
                <a:solidFill>
                  <a:srgbClr val="FF0000"/>
                </a:solidFill>
                <a:sym typeface="Wingdings 2" panose="05020102010507070707" pitchFamily="18" charset="2"/>
              </a:rPr>
              <a:t>     même si elles sont </a:t>
            </a:r>
            <a:r>
              <a:rPr lang="fr-FR" sz="16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 </a:t>
            </a:r>
            <a:r>
              <a:rPr lang="fr-FR" sz="1600" b="1" dirty="0" smtClean="0">
                <a:solidFill>
                  <a:srgbClr val="FF0000"/>
                </a:solidFill>
                <a:sym typeface="Symbol" panose="05050102010706020507" pitchFamily="18" charset="2"/>
              </a:rPr>
              <a:t>10</a:t>
            </a:r>
            <a:endParaRPr lang="fr-FR" sz="1600" b="1" dirty="0" smtClean="0">
              <a:solidFill>
                <a:srgbClr val="FF0000"/>
              </a:solidFill>
            </a:endParaRPr>
          </a:p>
        </p:txBody>
      </p:sp>
      <p:sp>
        <p:nvSpPr>
          <p:cNvPr id="6" name="Parenthèse fermante 5"/>
          <p:cNvSpPr/>
          <p:nvPr/>
        </p:nvSpPr>
        <p:spPr>
          <a:xfrm>
            <a:off x="4275712" y="2919267"/>
            <a:ext cx="102975" cy="231712"/>
          </a:xfrm>
          <a:prstGeom prst="rightBracket">
            <a:avLst/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ZoneTexte 6"/>
          <p:cNvSpPr txBox="1"/>
          <p:nvPr/>
        </p:nvSpPr>
        <p:spPr>
          <a:xfrm>
            <a:off x="4278692" y="2877519"/>
            <a:ext cx="977851" cy="323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700" b="1" dirty="0" smtClean="0">
                <a:solidFill>
                  <a:srgbClr val="FF0000"/>
                </a:solidFill>
              </a:rPr>
              <a:t> </a:t>
            </a:r>
            <a:r>
              <a:rPr lang="fr-FR" sz="800" b="1" dirty="0" smtClean="0">
                <a:solidFill>
                  <a:srgbClr val="FF0000"/>
                </a:solidFill>
                <a:sym typeface="Wingdings 2" panose="05020102010507070707" pitchFamily="18" charset="2"/>
              </a:rPr>
              <a:t></a:t>
            </a:r>
            <a:r>
              <a:rPr lang="fr-FR" sz="700" b="1" dirty="0" smtClean="0">
                <a:solidFill>
                  <a:srgbClr val="FF0000"/>
                </a:solidFill>
                <a:sym typeface="Wingdings 2" panose="05020102010507070707" pitchFamily="18" charset="2"/>
              </a:rPr>
              <a:t>  </a:t>
            </a:r>
            <a:r>
              <a:rPr lang="fr-FR" sz="700" b="1" dirty="0" smtClean="0">
                <a:solidFill>
                  <a:srgbClr val="FF0000"/>
                </a:solidFill>
              </a:rPr>
              <a:t>Je repasse les</a:t>
            </a:r>
          </a:p>
          <a:p>
            <a:r>
              <a:rPr lang="fr-FR" sz="700" b="1" dirty="0">
                <a:solidFill>
                  <a:srgbClr val="FF0000"/>
                </a:solidFill>
              </a:rPr>
              <a:t> </a:t>
            </a:r>
            <a:r>
              <a:rPr lang="fr-FR" sz="700" b="1" dirty="0" smtClean="0">
                <a:solidFill>
                  <a:srgbClr val="FF0000"/>
                </a:solidFill>
              </a:rPr>
              <a:t>    2 enseignements </a:t>
            </a:r>
            <a:endParaRPr lang="fr-FR" sz="700" b="1" dirty="0">
              <a:solidFill>
                <a:srgbClr val="FF0000"/>
              </a:solidFill>
            </a:endParaRPr>
          </a:p>
        </p:txBody>
      </p:sp>
      <p:sp>
        <p:nvSpPr>
          <p:cNvPr id="12" name="Bulle ronde 11"/>
          <p:cNvSpPr/>
          <p:nvPr/>
        </p:nvSpPr>
        <p:spPr>
          <a:xfrm>
            <a:off x="4819258" y="2070849"/>
            <a:ext cx="1043660" cy="524436"/>
          </a:xfrm>
          <a:prstGeom prst="wedgeEllipseCallout">
            <a:avLst>
              <a:gd name="adj1" fmla="val -100534"/>
              <a:gd name="adj2" fmla="val -1168"/>
            </a:avLst>
          </a:prstGeom>
          <a:solidFill>
            <a:srgbClr val="FFFF00"/>
          </a:solidFill>
          <a:ln>
            <a:gradFill>
              <a:gsLst>
                <a:gs pos="0">
                  <a:schemeClr val="bg1">
                    <a:lumMod val="7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900" b="1" dirty="0" smtClean="0">
                <a:solidFill>
                  <a:schemeClr val="tx1"/>
                </a:solidFill>
                <a:sym typeface="Wingdings 2" panose="05020102010507070707" pitchFamily="18" charset="2"/>
              </a:rPr>
              <a:t></a:t>
            </a:r>
            <a:r>
              <a:rPr lang="fr-FR" sz="700" b="1" dirty="0" smtClean="0">
                <a:solidFill>
                  <a:schemeClr val="tx1"/>
                </a:solidFill>
                <a:sym typeface="Wingdings 2" panose="05020102010507070707" pitchFamily="18" charset="2"/>
              </a:rPr>
              <a:t>  </a:t>
            </a:r>
            <a:r>
              <a:rPr lang="fr-FR" sz="700" b="1" dirty="0" smtClean="0">
                <a:solidFill>
                  <a:schemeClr val="tx1"/>
                </a:solidFill>
              </a:rPr>
              <a:t>Je garde la note pour la 2</a:t>
            </a:r>
            <a:r>
              <a:rPr lang="fr-FR" sz="700" b="1" baseline="30000" dirty="0" smtClean="0">
                <a:solidFill>
                  <a:schemeClr val="tx1"/>
                </a:solidFill>
              </a:rPr>
              <a:t>ème</a:t>
            </a:r>
            <a:r>
              <a:rPr lang="fr-FR" sz="700" b="1" dirty="0" smtClean="0">
                <a:solidFill>
                  <a:schemeClr val="tx1"/>
                </a:solidFill>
              </a:rPr>
              <a:t> session</a:t>
            </a:r>
            <a:endParaRPr lang="fr-FR" sz="700" b="1" dirty="0">
              <a:solidFill>
                <a:schemeClr val="tx1"/>
              </a:solidFill>
            </a:endParaRPr>
          </a:p>
        </p:txBody>
      </p:sp>
      <p:sp>
        <p:nvSpPr>
          <p:cNvPr id="13" name="Bulle ronde 12"/>
          <p:cNvSpPr/>
          <p:nvPr/>
        </p:nvSpPr>
        <p:spPr>
          <a:xfrm>
            <a:off x="4819258" y="3964395"/>
            <a:ext cx="1083656" cy="678946"/>
          </a:xfrm>
          <a:prstGeom prst="wedgeEllipseCallout">
            <a:avLst>
              <a:gd name="adj1" fmla="val -100534"/>
              <a:gd name="adj2" fmla="val -1168"/>
            </a:avLst>
          </a:prstGeom>
          <a:solidFill>
            <a:srgbClr val="FFFF00"/>
          </a:solidFill>
          <a:ln>
            <a:gradFill>
              <a:gsLst>
                <a:gs pos="0">
                  <a:schemeClr val="bg1">
                    <a:lumMod val="75000"/>
                  </a:schemeClr>
                </a:gs>
                <a:gs pos="74000">
                  <a:schemeClr val="accent1">
                    <a:lumMod val="45000"/>
                    <a:lumOff val="55000"/>
                  </a:schemeClr>
                </a:gs>
                <a:gs pos="83000">
                  <a:schemeClr val="accent1">
                    <a:lumMod val="45000"/>
                    <a:lumOff val="55000"/>
                  </a:schemeClr>
                </a:gs>
                <a:gs pos="100000">
                  <a:schemeClr val="accent1">
                    <a:lumMod val="30000"/>
                    <a:lumOff val="70000"/>
                  </a:schemeClr>
                </a:gs>
              </a:gsLst>
              <a:lin ang="5400000" scaled="1"/>
            </a:gra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800" b="1" dirty="0">
                <a:solidFill>
                  <a:schemeClr val="tx1"/>
                </a:solidFill>
                <a:sym typeface="Wingdings 2" panose="05020102010507070707" pitchFamily="18" charset="2"/>
              </a:rPr>
              <a:t> </a:t>
            </a:r>
            <a:r>
              <a:rPr lang="fr-FR" sz="700" b="1" dirty="0" smtClean="0">
                <a:solidFill>
                  <a:schemeClr val="tx1"/>
                </a:solidFill>
                <a:sym typeface="Wingdings 2" panose="05020102010507070707" pitchFamily="18" charset="2"/>
              </a:rPr>
              <a:t>J’ai </a:t>
            </a:r>
            <a:r>
              <a:rPr lang="fr-FR" sz="700" b="1" dirty="0" smtClean="0">
                <a:solidFill>
                  <a:schemeClr val="tx1"/>
                </a:solidFill>
                <a:sym typeface="Wingdings 2" panose="05020102010507070707" pitchFamily="18" charset="2"/>
              </a:rPr>
              <a:t>réussi l’UE2 et l’UE3 je garde la note pour la 2</a:t>
            </a:r>
            <a:r>
              <a:rPr lang="fr-FR" sz="700" b="1" baseline="30000" dirty="0" smtClean="0">
                <a:solidFill>
                  <a:schemeClr val="tx1"/>
                </a:solidFill>
                <a:sym typeface="Wingdings 2" panose="05020102010507070707" pitchFamily="18" charset="2"/>
              </a:rPr>
              <a:t>ème</a:t>
            </a:r>
            <a:r>
              <a:rPr lang="fr-FR" sz="700" b="1" dirty="0" smtClean="0">
                <a:solidFill>
                  <a:schemeClr val="tx1"/>
                </a:solidFill>
                <a:sym typeface="Wingdings 2" panose="05020102010507070707" pitchFamily="18" charset="2"/>
              </a:rPr>
              <a:t>  session</a:t>
            </a:r>
            <a:endParaRPr lang="fr-FR" sz="700" b="1" dirty="0">
              <a:solidFill>
                <a:schemeClr val="tx1"/>
              </a:solidFill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6134399" y="496893"/>
            <a:ext cx="2520001" cy="501675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fr-FR" sz="1600" b="1" dirty="0" smtClean="0"/>
          </a:p>
          <a:p>
            <a:r>
              <a:rPr lang="fr-FR" sz="1600" b="1" dirty="0" smtClean="0"/>
              <a:t>Résultats de l’étudiant B après la session de rattrapage</a:t>
            </a:r>
          </a:p>
          <a:p>
            <a:endParaRPr lang="fr-FR" sz="1600" b="1" dirty="0"/>
          </a:p>
          <a:p>
            <a:r>
              <a:rPr lang="fr-FR" sz="1600" dirty="0"/>
              <a:t>L’étudiant </a:t>
            </a:r>
            <a:r>
              <a:rPr lang="fr-FR" sz="1600" dirty="0" smtClean="0"/>
              <a:t>a </a:t>
            </a:r>
            <a:r>
              <a:rPr lang="fr-FR" sz="1600" dirty="0"/>
              <a:t>validé son semestre pair </a:t>
            </a:r>
            <a:r>
              <a:rPr lang="fr-FR" sz="1600" dirty="0" smtClean="0"/>
              <a:t>en 2</a:t>
            </a:r>
            <a:r>
              <a:rPr lang="fr-FR" sz="1600" baseline="30000" dirty="0" smtClean="0"/>
              <a:t>ème</a:t>
            </a:r>
            <a:r>
              <a:rPr lang="fr-FR" sz="1600" dirty="0" smtClean="0"/>
              <a:t> session avec </a:t>
            </a:r>
            <a:r>
              <a:rPr lang="fr-FR" sz="1600" dirty="0"/>
              <a:t>une moyenne de </a:t>
            </a:r>
            <a:r>
              <a:rPr lang="fr-FR" sz="1600" dirty="0" smtClean="0"/>
              <a:t>10,389/20, ainsi que </a:t>
            </a:r>
            <a:r>
              <a:rPr lang="fr-FR" sz="1600" dirty="0"/>
              <a:t>son année universitaire </a:t>
            </a:r>
            <a:r>
              <a:rPr lang="fr-FR" sz="1600" dirty="0" smtClean="0"/>
              <a:t>à </a:t>
            </a:r>
          </a:p>
          <a:p>
            <a:r>
              <a:rPr lang="fr-FR" sz="1600" dirty="0" smtClean="0"/>
              <a:t>savoir :</a:t>
            </a:r>
            <a:endParaRPr lang="fr-FR" sz="1600" dirty="0"/>
          </a:p>
          <a:p>
            <a:endParaRPr lang="fr-FR" sz="1600" dirty="0"/>
          </a:p>
          <a:p>
            <a:r>
              <a:rPr lang="fr-FR" sz="1600" dirty="0"/>
              <a:t>Semestre 1 </a:t>
            </a:r>
            <a:r>
              <a:rPr lang="fr-FR" sz="1600" dirty="0" smtClean="0"/>
              <a:t>: 10,813/20</a:t>
            </a:r>
            <a:endParaRPr lang="fr-FR" sz="1600" dirty="0"/>
          </a:p>
          <a:p>
            <a:r>
              <a:rPr lang="fr-FR" sz="1600" dirty="0"/>
              <a:t>Semestre 2 : </a:t>
            </a:r>
            <a:r>
              <a:rPr lang="fr-FR" sz="1600" dirty="0" smtClean="0"/>
              <a:t>10,389/20</a:t>
            </a:r>
            <a:endParaRPr lang="fr-FR" sz="1600" dirty="0"/>
          </a:p>
          <a:p>
            <a:endParaRPr lang="fr-FR" sz="1600" b="1" dirty="0">
              <a:solidFill>
                <a:srgbClr val="FF0000"/>
              </a:solidFill>
            </a:endParaRPr>
          </a:p>
          <a:p>
            <a:r>
              <a:rPr lang="fr-FR" sz="1600" b="1" dirty="0" smtClean="0">
                <a:solidFill>
                  <a:srgbClr val="FF0000"/>
                </a:solidFill>
                <a:sym typeface="Wingdings" panose="05000000000000000000" pitchFamily="2" charset="2"/>
              </a:rPr>
              <a:t>  </a:t>
            </a:r>
            <a:r>
              <a:rPr lang="fr-FR" sz="1600" b="1" dirty="0" smtClean="0">
                <a:solidFill>
                  <a:srgbClr val="FF0000"/>
                </a:solidFill>
              </a:rPr>
              <a:t>Soit </a:t>
            </a:r>
            <a:r>
              <a:rPr lang="fr-FR" sz="1600" b="1" dirty="0">
                <a:solidFill>
                  <a:srgbClr val="FF0000"/>
                </a:solidFill>
              </a:rPr>
              <a:t>une moyenne de </a:t>
            </a:r>
            <a:endParaRPr lang="fr-FR" sz="1600" b="1" dirty="0" smtClean="0">
              <a:solidFill>
                <a:srgbClr val="FF0000"/>
              </a:solidFill>
            </a:endParaRPr>
          </a:p>
          <a:p>
            <a:r>
              <a:rPr lang="fr-FR" sz="1600" b="1" dirty="0">
                <a:solidFill>
                  <a:srgbClr val="FF0000"/>
                </a:solidFill>
              </a:rPr>
              <a:t> </a:t>
            </a:r>
            <a:r>
              <a:rPr lang="fr-FR" sz="1600" b="1" dirty="0" smtClean="0">
                <a:solidFill>
                  <a:srgbClr val="FF0000"/>
                </a:solidFill>
              </a:rPr>
              <a:t>     10,601/20</a:t>
            </a:r>
            <a:endParaRPr lang="fr-FR" sz="1600" b="1" dirty="0">
              <a:solidFill>
                <a:srgbClr val="FF0000"/>
              </a:solidFill>
            </a:endParaRPr>
          </a:p>
          <a:p>
            <a:endParaRPr lang="fr-FR" sz="1600" dirty="0" smtClean="0"/>
          </a:p>
          <a:p>
            <a:endParaRPr lang="fr-FR" sz="1600" dirty="0"/>
          </a:p>
          <a:p>
            <a:endParaRPr lang="fr-FR" sz="1600" dirty="0"/>
          </a:p>
        </p:txBody>
      </p:sp>
      <p:pic>
        <p:nvPicPr>
          <p:cNvPr id="16" name="Espace réservé pour une image  4" descr="20180216100438996.pdf - Adobe Reader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8654400" y="496893"/>
            <a:ext cx="3537600" cy="4942721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0" y="5902391"/>
            <a:ext cx="12192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b="1" i="1" u="sng" dirty="0" smtClean="0">
                <a:solidFill>
                  <a:srgbClr val="FF0000"/>
                </a:solidFill>
              </a:rPr>
              <a:t>RAPPEL IMPORTANT </a:t>
            </a:r>
            <a:r>
              <a:rPr lang="fr-FR" b="1" i="1" dirty="0" smtClean="0">
                <a:solidFill>
                  <a:srgbClr val="FF0000"/>
                </a:solidFill>
              </a:rPr>
              <a:t>: Un semestre est acquis soit parce que toutes les UE sont acquises, soit par compensation entre les UE</a:t>
            </a:r>
          </a:p>
          <a:p>
            <a:pPr algn="ctr"/>
            <a:r>
              <a:rPr lang="fr-FR" b="1" i="1" dirty="0" smtClean="0">
                <a:solidFill>
                  <a:srgbClr val="FF0000"/>
                </a:solidFill>
              </a:rPr>
              <a:t>(si  la moyenne générale des notes des UE du semestre est </a:t>
            </a:r>
            <a:r>
              <a:rPr lang="fr-FR" b="1" i="1" dirty="0" smtClean="0">
                <a:solidFill>
                  <a:srgbClr val="FF0000"/>
                </a:solidFill>
                <a:sym typeface="Symbol" panose="05050102010706020507" pitchFamily="18" charset="2"/>
              </a:rPr>
              <a:t> 10)</a:t>
            </a:r>
            <a:endParaRPr lang="fr-FR" b="1" i="1" dirty="0">
              <a:solidFill>
                <a:srgbClr val="FF0000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9868784" y="-146531"/>
            <a:ext cx="243368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fr-FR" sz="2800" b="1" dirty="0" smtClean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EXEMPLE   N°2</a:t>
            </a:r>
            <a:endParaRPr lang="fr-FR" sz="2800" b="1" dirty="0">
              <a:ln w="9525">
                <a:solidFill>
                  <a:schemeClr val="bg1"/>
                </a:solidFill>
                <a:prstDash val="solid"/>
              </a:ln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11580354" y="444087"/>
            <a:ext cx="484816" cy="369332"/>
          </a:xfrm>
          <a:prstGeom prst="rect">
            <a:avLst/>
          </a:prstGeom>
          <a:solidFill>
            <a:srgbClr val="FFFFFF"/>
          </a:solidFill>
        </p:spPr>
        <p:txBody>
          <a:bodyPr wrap="square" rtlCol="0">
            <a:spAutoFit/>
          </a:bodyPr>
          <a:lstStyle/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130272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997</TotalTime>
  <Words>538</Words>
  <Application>Microsoft Office PowerPoint</Application>
  <PresentationFormat>Grand écran</PresentationFormat>
  <Paragraphs>118</Paragraphs>
  <Slides>4</Slides>
  <Notes>3</Notes>
  <HiddenSlides>0</HiddenSlides>
  <MMClips>0</MMClips>
  <ScaleCrop>false</ScaleCrop>
  <HeadingPairs>
    <vt:vector size="6" baseType="variant">
      <vt:variant>
        <vt:lpstr>Polices utilisées</vt:lpstr>
      </vt:variant>
      <vt:variant>
        <vt:i4>9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4</vt:i4>
      </vt:variant>
    </vt:vector>
  </HeadingPairs>
  <TitlesOfParts>
    <vt:vector size="14" baseType="lpstr">
      <vt:lpstr>Adobe Fangsong Std R</vt:lpstr>
      <vt:lpstr>Arial</vt:lpstr>
      <vt:lpstr>Calibri</vt:lpstr>
      <vt:lpstr>Calibri Light</vt:lpstr>
      <vt:lpstr>Symbol</vt:lpstr>
      <vt:lpstr>Times New Roman</vt:lpstr>
      <vt:lpstr>Titillium</vt:lpstr>
      <vt:lpstr>Wingdings</vt:lpstr>
      <vt:lpstr>Wingdings 2</vt:lpstr>
      <vt:lpstr>Thème Office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Exemple relevé notes.pdf - Adobe Reader</dc:title>
  <dc:creator>Martine Civier</dc:creator>
  <cp:lastModifiedBy>Martine Civier</cp:lastModifiedBy>
  <cp:revision>78</cp:revision>
  <cp:lastPrinted>2018-02-21T10:52:01Z</cp:lastPrinted>
  <dcterms:created xsi:type="dcterms:W3CDTF">2018-02-14T15:19:08Z</dcterms:created>
  <dcterms:modified xsi:type="dcterms:W3CDTF">2018-02-21T10:53:23Z</dcterms:modified>
</cp:coreProperties>
</file>