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9" r:id="rId4"/>
    <p:sldId id="272" r:id="rId5"/>
    <p:sldId id="273" r:id="rId6"/>
    <p:sldId id="271" r:id="rId7"/>
    <p:sldId id="270" r:id="rId8"/>
    <p:sldId id="275" r:id="rId9"/>
    <p:sldId id="274" r:id="rId1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5EA4"/>
    <a:srgbClr val="EFEEE1"/>
    <a:srgbClr val="ABA661"/>
    <a:srgbClr val="EAE8D6"/>
    <a:srgbClr val="E5E3CD"/>
    <a:srgbClr val="DDE6CC"/>
    <a:srgbClr val="FFFAD5"/>
    <a:srgbClr val="EFF1EF"/>
    <a:srgbClr val="E6E9E5"/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lie Gagnal" userId="6698dd3b-cc20-4abc-8c39-535bc5b76b26" providerId="ADAL" clId="{4AA9C9FA-B6FD-4BDA-9C25-6C69DEB067E4}"/>
    <pc:docChg chg="custSel modSld">
      <pc:chgData name="Nathalie Gagnal" userId="6698dd3b-cc20-4abc-8c39-535bc5b76b26" providerId="ADAL" clId="{4AA9C9FA-B6FD-4BDA-9C25-6C69DEB067E4}" dt="2024-09-18T12:21:11.990" v="29" actId="20577"/>
      <pc:docMkLst>
        <pc:docMk/>
      </pc:docMkLst>
      <pc:sldChg chg="modSp mod">
        <pc:chgData name="Nathalie Gagnal" userId="6698dd3b-cc20-4abc-8c39-535bc5b76b26" providerId="ADAL" clId="{4AA9C9FA-B6FD-4BDA-9C25-6C69DEB067E4}" dt="2024-09-18T12:20:32.046" v="25" actId="20577"/>
        <pc:sldMkLst>
          <pc:docMk/>
          <pc:sldMk cId="36310647" sldId="268"/>
        </pc:sldMkLst>
        <pc:spChg chg="mod">
          <ac:chgData name="Nathalie Gagnal" userId="6698dd3b-cc20-4abc-8c39-535bc5b76b26" providerId="ADAL" clId="{4AA9C9FA-B6FD-4BDA-9C25-6C69DEB067E4}" dt="2024-09-18T12:20:32.046" v="25" actId="20577"/>
          <ac:spMkLst>
            <pc:docMk/>
            <pc:sldMk cId="36310647" sldId="268"/>
            <ac:spMk id="8" creationId="{53B0C053-6632-475F-879F-34ECD77F4FEF}"/>
          </ac:spMkLst>
        </pc:spChg>
      </pc:sldChg>
      <pc:sldChg chg="modSp mod">
        <pc:chgData name="Nathalie Gagnal" userId="6698dd3b-cc20-4abc-8c39-535bc5b76b26" providerId="ADAL" clId="{4AA9C9FA-B6FD-4BDA-9C25-6C69DEB067E4}" dt="2024-09-18T12:21:11.990" v="29" actId="20577"/>
        <pc:sldMkLst>
          <pc:docMk/>
          <pc:sldMk cId="2403823311" sldId="274"/>
        </pc:sldMkLst>
        <pc:spChg chg="mod">
          <ac:chgData name="Nathalie Gagnal" userId="6698dd3b-cc20-4abc-8c39-535bc5b76b26" providerId="ADAL" clId="{4AA9C9FA-B6FD-4BDA-9C25-6C69DEB067E4}" dt="2024-09-18T12:21:11.990" v="29" actId="20577"/>
          <ac:spMkLst>
            <pc:docMk/>
            <pc:sldMk cId="2403823311" sldId="274"/>
            <ac:spMk id="7" creationId="{901A06B3-C6B5-4418-9DB6-9A257B1A8D8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84BB8-3648-4355-9D54-708E70D3C368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D226-A420-4412-974B-5716675B87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05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E5824-08D2-4CA0-AF69-37B3691FE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F21006-3027-4CC0-B71A-A2C0D8C0B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43EE08-3979-47EF-8248-DD0D1F6B5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8948-E740-4561-BBCD-B0AB431F06A9}" type="datetime1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5CE8F8-0454-4735-9B0A-816C2CD3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E2453E-C7C8-4B27-B3A8-2111BF728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3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AFC361-B572-4C89-8E5D-0F4E359C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CFF165-0B6E-42F9-B16E-207559FC7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5AEEAD-D1FD-4F27-B79A-1D41D43E1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A7D-B10C-40E1-8F9F-797E39FF0DF6}" type="datetime1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7161DC-21EC-422B-9BB2-4D9A78B6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9AD4F1-586A-49BD-8195-844C775E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34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CABC3A-476C-4F13-BF38-DF35FCB3B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A6D266-1F0C-4375-8219-FC9AADD07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00E8CA-DAED-4349-82F8-AE7738F5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FABC-E014-421E-ACAC-92F6448BE21D}" type="datetime1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FC1702-80ED-49DC-8624-D0CA6A7F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E3ABC3-A6A0-4C0E-B310-31B030C3A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39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221928-C5AF-4B06-9C38-A98556495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581CA-5017-498F-A8C3-292C1FDB8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3CFDE1-87BA-431E-A9D4-247B3032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9ECC-5567-48E4-8888-1AA1778B835F}" type="datetime1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3DC794-9BAB-4AD3-9F5E-27B1468FC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78D354-50BF-48BD-B7E7-E7C59CCC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98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2F232-9797-4FB7-8328-BB946B81A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B37904-808A-4436-9152-AFC3EA495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E997EE-DA61-465C-B11F-4C9270C6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969-A9E9-4BED-B922-92BF4C13EA44}" type="datetime1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B9AC54-46A6-44EE-A796-392AA40B7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05C329-68DD-48F0-8160-0F596D45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66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CFE0F2-4B74-484C-9A68-CC6DEC69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D5BFB8-6ADF-4FA1-AE11-992213C6E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ADDA9-C348-4FD0-8488-B604FC7C1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483EA9-71D2-4B71-8FD3-D348D5C11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69A3-8F1F-4635-89BA-2F25D6C54527}" type="datetime1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7CECFD-C049-4E8B-BF27-045DC1D0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BF17B3-75B7-466E-88D5-724D5255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56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39A6E-52A7-4680-AE04-A0DE9B994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ED0919-636B-417F-A19A-03E9F6E6F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A88AA1-469C-4871-9AAD-2EC4CBDD2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17F2A9C-F450-46BA-A8EA-E1431E71A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DB5D34-EBA5-4950-A827-193F77B513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38CFB2-E0E6-4CF4-A2A2-E7308604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0D7A-41B4-43EA-B598-C003AB79192E}" type="datetime1">
              <a:rPr lang="fr-FR" smtClean="0"/>
              <a:t>18/09/2024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9DC9988-233E-413E-8837-9957DB5BD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078A3E8-6297-4A62-868C-1CAD7396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12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B15DEA-D016-431F-917C-4681E9E1E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4A395DB-883F-4D79-B66B-A9226FBA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E6EC-6273-41C4-A09E-E63BEB40C1AD}" type="datetime1">
              <a:rPr lang="fr-FR" smtClean="0"/>
              <a:t>18/09/2024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A9E678-4785-43EF-AA01-E569583E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8FAFC4-6731-4965-B3F6-D98D5933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3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61ADED6-E534-44BC-AC16-9A0B09943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669B-9EAD-42DB-ACE1-E43E5677417A}" type="datetime1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23DE046-AB30-497C-8833-369DC948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D70542E-1740-4B97-A18F-20ABA6CEB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95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108D50-8441-4699-8084-8419DDB3B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C7B05-A04E-4100-93EB-9840727A5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1D843F-000D-465C-B2C4-658D37287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A73A92-5B89-4AB3-8219-A2120116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0A92-4FAE-415F-9DC1-4DD6C209AA14}" type="datetime1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191D5D-DFE9-4736-8A21-BBEACF8F3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2A65CE-9E61-49F4-9368-65B03E25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25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E0884-62B8-42EB-84AC-28F530EA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A5D0F2-EFCC-4F62-A203-EBEA7AE61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016B76-911E-432B-B1D5-58946B8F6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D2288C-2192-46CD-BF5A-8ADED902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FB471-EDBA-4CA9-9BE2-41F760789890}" type="datetime1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91EB8D-3E16-45B2-81C9-1928CB4BA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B91811-42DC-40E2-931D-FE056BCE6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6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12C17D-E1D7-4496-A497-03AA576E9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167113-6AFC-48FF-9A33-D846D30A5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F3D2FC-6440-4B55-AA15-DAEA9D7FB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CD5C3-2D32-421B-8EB2-88E1524B1513}" type="datetime1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356DFE-8E6F-4052-8CFE-A88C62CDE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6B0ABA-E483-46A0-A90F-64CC78F77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81AB6-EC60-476A-B9FC-98F9836828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98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Relationship Id="rId5" Type="http://schemas.openxmlformats.org/officeDocument/2006/relationships/hyperlink" Target="https://mood.univ-st-etienne.fr/course/view.php?id=104" TargetMode="Externa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1B12B59-FD16-4BA4-A21F-43543C6E1AC2}"/>
              </a:ext>
            </a:extLst>
          </p:cNvPr>
          <p:cNvSpPr/>
          <p:nvPr/>
        </p:nvSpPr>
        <p:spPr>
          <a:xfrm>
            <a:off x="964769" y="0"/>
            <a:ext cx="11227231" cy="6858000"/>
          </a:xfrm>
          <a:prstGeom prst="rect">
            <a:avLst/>
          </a:prstGeom>
          <a:solidFill>
            <a:srgbClr val="E5E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C75C35-B3E9-42BC-9AB8-5D0997FE0105}"/>
              </a:ext>
            </a:extLst>
          </p:cNvPr>
          <p:cNvSpPr/>
          <p:nvPr/>
        </p:nvSpPr>
        <p:spPr>
          <a:xfrm>
            <a:off x="0" y="0"/>
            <a:ext cx="236736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5403253-9F44-4D3D-B436-7AAD336AF9A8}"/>
              </a:ext>
            </a:extLst>
          </p:cNvPr>
          <p:cNvSpPr txBox="1"/>
          <p:nvPr/>
        </p:nvSpPr>
        <p:spPr>
          <a:xfrm>
            <a:off x="641812" y="1778430"/>
            <a:ext cx="9460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solidFill>
                  <a:schemeClr val="bg1"/>
                </a:solidFill>
                <a:highlight>
                  <a:srgbClr val="8A5EA4"/>
                </a:highlight>
                <a:latin typeface="Sora ExtraBold" pitchFamily="2" charset="0"/>
                <a:cs typeface="Sora ExtraBold" pitchFamily="2" charset="0"/>
              </a:rPr>
              <a:t>Présentation du </a:t>
            </a:r>
            <a:r>
              <a:rPr lang="fr-FR" sz="5400" dirty="0" err="1">
                <a:solidFill>
                  <a:schemeClr val="bg1"/>
                </a:solidFill>
                <a:highlight>
                  <a:srgbClr val="8A5EA4"/>
                </a:highlight>
                <a:latin typeface="Sora ExtraBold" pitchFamily="2" charset="0"/>
                <a:cs typeface="Sora ExtraBold" pitchFamily="2" charset="0"/>
              </a:rPr>
              <a:t>Pix</a:t>
            </a:r>
            <a:r>
              <a:rPr lang="fr-FR" sz="5400" dirty="0">
                <a:solidFill>
                  <a:schemeClr val="bg1"/>
                </a:solidFill>
                <a:highlight>
                  <a:srgbClr val="8A5EA4"/>
                </a:highlight>
                <a:latin typeface="Sora ExtraBold" pitchFamily="2" charset="0"/>
                <a:cs typeface="Sora ExtraBold" pitchFamily="2" charset="0"/>
              </a:rPr>
              <a:t> SHS Licence 1</a:t>
            </a:r>
          </a:p>
          <a:p>
            <a:r>
              <a:rPr lang="fr-FR" sz="5400" dirty="0">
                <a:solidFill>
                  <a:schemeClr val="bg1"/>
                </a:solidFill>
                <a:highlight>
                  <a:srgbClr val="8A5EA4"/>
                </a:highlight>
                <a:latin typeface="Sora ExtraBold" pitchFamily="2" charset="0"/>
                <a:cs typeface="Sora ExtraBold" pitchFamily="2" charset="0"/>
              </a:rPr>
              <a:t>Année 2024/2025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155761F-1188-4D71-9803-008A16637179}"/>
              </a:ext>
            </a:extLst>
          </p:cNvPr>
          <p:cNvSpPr txBox="1"/>
          <p:nvPr/>
        </p:nvSpPr>
        <p:spPr>
          <a:xfrm>
            <a:off x="3329023" y="5026101"/>
            <a:ext cx="7760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Spectral ExtraBold" panose="02020902060000000000" pitchFamily="18" charset="0"/>
              </a:rPr>
              <a:t>Enseignants : </a:t>
            </a:r>
          </a:p>
          <a:p>
            <a:r>
              <a:rPr lang="fr-FR" sz="3200" dirty="0">
                <a:latin typeface="Spectral ExtraBold" panose="02020902060000000000" pitchFamily="18" charset="0"/>
              </a:rPr>
              <a:t>Nathalie GAGNAL  - Stéphane DI BIASIO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5C88E1C9-A0F4-4374-9268-79F503324ED2}"/>
              </a:ext>
            </a:extLst>
          </p:cNvPr>
          <p:cNvCxnSpPr>
            <a:cxnSpLocks/>
          </p:cNvCxnSpPr>
          <p:nvPr/>
        </p:nvCxnSpPr>
        <p:spPr>
          <a:xfrm>
            <a:off x="704408" y="4879594"/>
            <a:ext cx="961661" cy="0"/>
          </a:xfrm>
          <a:prstGeom prst="line">
            <a:avLst/>
          </a:prstGeom>
          <a:ln>
            <a:solidFill>
              <a:srgbClr val="8A5E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E4EF139-6E16-4425-B1AB-E2DE52776238}"/>
              </a:ext>
            </a:extLst>
          </p:cNvPr>
          <p:cNvSpPr/>
          <p:nvPr/>
        </p:nvSpPr>
        <p:spPr>
          <a:xfrm>
            <a:off x="0" y="6080038"/>
            <a:ext cx="2367364" cy="783975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242FBB76-5673-4F82-B3CB-562BA87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4408" y="6284831"/>
            <a:ext cx="962429" cy="430021"/>
          </a:xfrm>
          <a:prstGeom prst="rect">
            <a:avLst/>
          </a:prstGeom>
        </p:spPr>
      </p:pic>
      <p:pic>
        <p:nvPicPr>
          <p:cNvPr id="13" name="Graphique 12">
            <a:extLst>
              <a:ext uri="{FF2B5EF4-FFF2-40B4-BE49-F238E27FC236}">
                <a16:creationId xmlns:a16="http://schemas.microsoft.com/office/drawing/2014/main" id="{2191701A-C354-4542-B1F5-3006C69FE6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887" y="365902"/>
            <a:ext cx="1656966" cy="98244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C4AC1F8-14DB-4D6F-B089-131A25134B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53" y="5026101"/>
            <a:ext cx="1085864" cy="89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73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7347C-2F8B-412A-917B-AE48088C715D}"/>
              </a:ext>
            </a:extLst>
          </p:cNvPr>
          <p:cNvSpPr/>
          <p:nvPr/>
        </p:nvSpPr>
        <p:spPr>
          <a:xfrm>
            <a:off x="0" y="-1"/>
            <a:ext cx="12192000" cy="742951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71A6F91F-8B7D-47E3-988C-9A5CF3D52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2667" y="91287"/>
            <a:ext cx="947142" cy="56158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01A06B3-C6B5-4418-9DB6-9A257B1A8D80}"/>
              </a:ext>
            </a:extLst>
          </p:cNvPr>
          <p:cNvSpPr txBox="1"/>
          <p:nvPr/>
        </p:nvSpPr>
        <p:spPr>
          <a:xfrm>
            <a:off x="423819" y="416478"/>
            <a:ext cx="5339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highlight>
                  <a:srgbClr val="8A5EA4"/>
                </a:highlight>
                <a:latin typeface="Sora ExtraBold" pitchFamily="2" charset="0"/>
                <a:cs typeface="Sora ExtraBold" pitchFamily="2" charset="0"/>
              </a:rPr>
              <a:t>Sommaire</a:t>
            </a:r>
            <a:endParaRPr lang="fr-FR" sz="2000" dirty="0">
              <a:solidFill>
                <a:schemeClr val="bg1"/>
              </a:solidFill>
              <a:highlight>
                <a:srgbClr val="8A5EA4"/>
              </a:highlight>
              <a:latin typeface="Sora ExtraBold" pitchFamily="2" charset="0"/>
              <a:cs typeface="Sora ExtraBold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B0C053-6632-475F-879F-34ECD77F4FEF}"/>
              </a:ext>
            </a:extLst>
          </p:cNvPr>
          <p:cNvSpPr/>
          <p:nvPr/>
        </p:nvSpPr>
        <p:spPr>
          <a:xfrm>
            <a:off x="423819" y="1159429"/>
            <a:ext cx="110017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 b="1" dirty="0" err="1">
                <a:latin typeface="Spectral ExtraBold" panose="02020902060000000000" pitchFamily="18" charset="0"/>
                <a:cs typeface="Sora" pitchFamily="2" charset="0"/>
              </a:rPr>
              <a:t>Pix</a:t>
            </a:r>
            <a:r>
              <a:rPr lang="fr-FR" sz="2000" b="1" dirty="0">
                <a:latin typeface="Spectral ExtraBold" panose="02020902060000000000" pitchFamily="18" charset="0"/>
                <a:cs typeface="Sora" pitchFamily="2" charset="0"/>
              </a:rPr>
              <a:t> et ses compétences</a:t>
            </a:r>
          </a:p>
          <a:p>
            <a:pPr marL="342900" indent="-342900">
              <a:buFont typeface="+mj-lt"/>
              <a:buAutoNum type="arabicPeriod"/>
            </a:pPr>
            <a:endParaRPr lang="fr-FR" sz="2000" b="1" dirty="0">
              <a:latin typeface="Spectral ExtraBold" panose="02020902060000000000" pitchFamily="18" charset="0"/>
              <a:cs typeface="Sora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b="1" dirty="0">
                <a:latin typeface="Spectral ExtraBold" panose="02020902060000000000" pitchFamily="18" charset="0"/>
                <a:cs typeface="Sora" pitchFamily="2" charset="0"/>
              </a:rPr>
              <a:t>Inscription à </a:t>
            </a:r>
            <a:r>
              <a:rPr lang="fr-FR" sz="2000" b="1" dirty="0" err="1">
                <a:latin typeface="Spectral ExtraBold" panose="02020902060000000000" pitchFamily="18" charset="0"/>
                <a:cs typeface="Sora" pitchFamily="2" charset="0"/>
              </a:rPr>
              <a:t>Pix</a:t>
            </a:r>
            <a:r>
              <a:rPr lang="fr-FR" sz="2000" b="1" dirty="0">
                <a:latin typeface="Spectral ExtraBold" panose="02020902060000000000" pitchFamily="18" charset="0"/>
                <a:cs typeface="Sora" pitchFamily="2" charset="0"/>
              </a:rPr>
              <a:t> et à la plate-forme.</a:t>
            </a:r>
          </a:p>
          <a:p>
            <a:pPr marL="342900" indent="-342900">
              <a:buFont typeface="+mj-lt"/>
              <a:buAutoNum type="arabicPeriod"/>
            </a:pPr>
            <a:endParaRPr lang="fr-FR" sz="2000" b="1" dirty="0">
              <a:latin typeface="Spectral ExtraBold" panose="02020902060000000000" pitchFamily="18" charset="0"/>
              <a:cs typeface="Sora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b="1" dirty="0">
                <a:latin typeface="Spectral ExtraBold" panose="02020902060000000000" pitchFamily="18" charset="0"/>
                <a:cs typeface="Sora" pitchFamily="2" charset="0"/>
              </a:rPr>
              <a:t>Organisation du semestre</a:t>
            </a:r>
          </a:p>
          <a:p>
            <a:pPr marL="342900" indent="-342900">
              <a:buFont typeface="+mj-lt"/>
              <a:buAutoNum type="arabicPeriod"/>
            </a:pPr>
            <a:endParaRPr lang="fr-FR" sz="2000" b="1" dirty="0">
              <a:latin typeface="Spectral ExtraBold" panose="02020902060000000000" pitchFamily="18" charset="0"/>
              <a:cs typeface="Sora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b="1" dirty="0">
                <a:latin typeface="Spectral ExtraBold" panose="02020902060000000000" pitchFamily="18" charset="0"/>
                <a:cs typeface="Sora" pitchFamily="2" charset="0"/>
              </a:rPr>
              <a:t>Compétences et calendrier</a:t>
            </a:r>
          </a:p>
          <a:p>
            <a:pPr marL="342900" indent="-342900">
              <a:buFont typeface="+mj-lt"/>
              <a:buAutoNum type="arabicPeriod"/>
            </a:pPr>
            <a:endParaRPr lang="fr-FR" sz="2000" b="1" dirty="0">
              <a:latin typeface="Spectral ExtraBold" panose="02020902060000000000" pitchFamily="18" charset="0"/>
              <a:cs typeface="Sora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b="1" dirty="0">
                <a:latin typeface="Spectral ExtraBold" panose="02020902060000000000" pitchFamily="18" charset="0"/>
                <a:cs typeface="Sora" pitchFamily="2" charset="0"/>
              </a:rPr>
              <a:t>Evaluation et notation</a:t>
            </a:r>
          </a:p>
          <a:p>
            <a:pPr marL="342900" indent="-342900">
              <a:buFont typeface="+mj-lt"/>
              <a:buAutoNum type="arabicPeriod"/>
            </a:pPr>
            <a:endParaRPr lang="fr-FR" sz="2000" b="1" dirty="0">
              <a:latin typeface="Spectral ExtraBold" panose="02020902060000000000" pitchFamily="18" charset="0"/>
              <a:cs typeface="Sora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b="1" dirty="0">
                <a:latin typeface="Spectral ExtraBold" panose="02020902060000000000" pitchFamily="18" charset="0"/>
                <a:cs typeface="Sora" pitchFamily="2" charset="0"/>
              </a:rPr>
              <a:t>Séance d’accompagnement</a:t>
            </a:r>
          </a:p>
          <a:p>
            <a:pPr marL="342900" indent="-342900">
              <a:buFont typeface="+mj-lt"/>
              <a:buAutoNum type="arabicPeriod"/>
            </a:pPr>
            <a:endParaRPr lang="fr-FR" sz="2000" b="1" dirty="0">
              <a:latin typeface="Spectral ExtraBold" panose="02020902060000000000" pitchFamily="18" charset="0"/>
              <a:cs typeface="Sora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b="1" dirty="0">
                <a:latin typeface="Spectral ExtraBold" panose="02020902060000000000" pitchFamily="18" charset="0"/>
                <a:cs typeface="Sora" pitchFamily="2" charset="0"/>
              </a:rPr>
              <a:t>Liens et forum mis en place pour répondre aux questions</a:t>
            </a:r>
          </a:p>
          <a:p>
            <a:pPr marL="342900" indent="-342900">
              <a:buFont typeface="+mj-lt"/>
              <a:buAutoNum type="arabicPeriod"/>
            </a:pPr>
            <a:endParaRPr lang="fr-FR" sz="2000" b="1" dirty="0">
              <a:latin typeface="Spectral ExtraBold" panose="02020902060000000000" pitchFamily="18" charset="0"/>
              <a:cs typeface="Sora" pitchFamily="2" charset="0"/>
            </a:endParaRPr>
          </a:p>
          <a:p>
            <a:pPr marL="342900" indent="-342900">
              <a:buFont typeface="+mj-lt"/>
              <a:buAutoNum type="arabicPeriod"/>
            </a:pPr>
            <a:endParaRPr lang="fr-FR" sz="2000" b="1" dirty="0">
              <a:latin typeface="Spectral ExtraBold" panose="02020902060000000000" pitchFamily="18" charset="0"/>
              <a:cs typeface="Sora" pitchFamily="2" charset="0"/>
            </a:endParaRPr>
          </a:p>
        </p:txBody>
      </p:sp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822016B5-0E7D-4B1E-9240-C0B2168F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98D7-8BAB-457D-AB74-DBF3F100783B}" type="datetime1">
              <a:rPr lang="fr-FR" smtClean="0"/>
              <a:t>18/09/2024</a:t>
            </a:fld>
            <a:endParaRPr lang="fr-FR"/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E0034349-8823-4E6C-B87C-F2E213CE4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7347C-2F8B-412A-917B-AE48088C715D}"/>
              </a:ext>
            </a:extLst>
          </p:cNvPr>
          <p:cNvSpPr/>
          <p:nvPr/>
        </p:nvSpPr>
        <p:spPr>
          <a:xfrm>
            <a:off x="0" y="-1"/>
            <a:ext cx="12192000" cy="742951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71A6F91F-8B7D-47E3-988C-9A5CF3D52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2667" y="91287"/>
            <a:ext cx="947142" cy="56158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01A06B3-C6B5-4418-9DB6-9A257B1A8D80}"/>
              </a:ext>
            </a:extLst>
          </p:cNvPr>
          <p:cNvSpPr txBox="1"/>
          <p:nvPr/>
        </p:nvSpPr>
        <p:spPr>
          <a:xfrm>
            <a:off x="423819" y="416478"/>
            <a:ext cx="5339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3200" b="1" dirty="0" err="1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Pix</a:t>
            </a:r>
            <a:r>
              <a:rPr lang="fr-FR" sz="3200" b="1" dirty="0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 et ses compétences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B0C053-6632-475F-879F-34ECD77F4FEF}"/>
              </a:ext>
            </a:extLst>
          </p:cNvPr>
          <p:cNvSpPr/>
          <p:nvPr/>
        </p:nvSpPr>
        <p:spPr>
          <a:xfrm>
            <a:off x="423819" y="1159429"/>
            <a:ext cx="110017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</a:t>
            </a:r>
            <a:r>
              <a:rPr lang="fr-FR" sz="2800" dirty="0" err="1">
                <a:latin typeface="Spectral" panose="02020502060000000000" pitchFamily="18" charset="0"/>
              </a:rPr>
              <a:t>Pix</a:t>
            </a:r>
            <a:r>
              <a:rPr lang="fr-FR" sz="2800" dirty="0">
                <a:latin typeface="Spectral" panose="02020502060000000000" pitchFamily="18" charset="0"/>
              </a:rPr>
              <a:t> :  certification en numérique.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2800" dirty="0">
              <a:latin typeface="Spectral" panose="02020502060000000000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Objectifs: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Spectral" panose="02020502060000000000" pitchFamily="18" charset="0"/>
              </a:rPr>
              <a:t>développer des compétences clés du XXIe siècle, essentielles en milieu professionnel et dans la vie quotidienne.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fr-FR" sz="2800" dirty="0">
              <a:latin typeface="Spectral" panose="02020502060000000000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Spectral" panose="02020502060000000000" pitchFamily="18" charset="0"/>
              </a:rPr>
              <a:t>certifier un profil de compétences numériques, le certificat </a:t>
            </a:r>
            <a:r>
              <a:rPr lang="fr-FR" sz="2800" dirty="0" err="1">
                <a:latin typeface="Spectral" panose="02020502060000000000" pitchFamily="18" charset="0"/>
              </a:rPr>
              <a:t>Pix</a:t>
            </a:r>
            <a:r>
              <a:rPr lang="fr-FR" sz="2800" dirty="0">
                <a:latin typeface="Spectral" panose="02020502060000000000" pitchFamily="18" charset="0"/>
              </a:rPr>
              <a:t> est reconnu par l’État et le monde professionnel.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fr-FR" sz="2800" dirty="0">
              <a:latin typeface="Spectral" panose="02020502060000000000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Spectral" panose="02020502060000000000" pitchFamily="18" charset="0"/>
              </a:rPr>
              <a:t>alimenter un CV et de faciliter la recherche de stage, la poursuite d'études, l’insertion ou la mobilité professionnelle.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6B2F7FC-5FC7-487C-BF37-5F99364F3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6A8A-CE74-457E-8094-AEE605764B3E}" type="datetime1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4C43E2-DF1E-4FBE-AD22-40068D80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85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7347C-2F8B-412A-917B-AE48088C715D}"/>
              </a:ext>
            </a:extLst>
          </p:cNvPr>
          <p:cNvSpPr/>
          <p:nvPr/>
        </p:nvSpPr>
        <p:spPr>
          <a:xfrm>
            <a:off x="0" y="-1"/>
            <a:ext cx="12192000" cy="742951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71A6F91F-8B7D-47E3-988C-9A5CF3D52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2667" y="91287"/>
            <a:ext cx="947142" cy="56158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01A06B3-C6B5-4418-9DB6-9A257B1A8D80}"/>
              </a:ext>
            </a:extLst>
          </p:cNvPr>
          <p:cNvSpPr txBox="1"/>
          <p:nvPr/>
        </p:nvSpPr>
        <p:spPr>
          <a:xfrm>
            <a:off x="423819" y="416478"/>
            <a:ext cx="92097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fr-FR" sz="3200" b="1" dirty="0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Inscription à </a:t>
            </a:r>
            <a:r>
              <a:rPr lang="fr-FR" sz="3200" b="1" dirty="0" err="1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Pix</a:t>
            </a:r>
            <a:r>
              <a:rPr lang="fr-FR" sz="3200" b="1" dirty="0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 et à la plate-forme.</a:t>
            </a:r>
          </a:p>
          <a:p>
            <a:pPr marL="514350" indent="-514350">
              <a:buFont typeface="+mj-lt"/>
              <a:buAutoNum type="arabicPeriod" startAt="2"/>
            </a:pPr>
            <a:endParaRPr lang="fr-FR" sz="3200" b="1" dirty="0">
              <a:highlight>
                <a:srgbClr val="8A5EA4"/>
              </a:highlight>
              <a:latin typeface="Spectral ExtraBold" panose="02020902060000000000" pitchFamily="18" charset="0"/>
              <a:cs typeface="Sora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BE7766-4C97-43E4-805C-41088D7124D0}"/>
              </a:ext>
            </a:extLst>
          </p:cNvPr>
          <p:cNvSpPr/>
          <p:nvPr/>
        </p:nvSpPr>
        <p:spPr>
          <a:xfrm>
            <a:off x="423819" y="1159429"/>
            <a:ext cx="112933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Création du compte </a:t>
            </a:r>
            <a:r>
              <a:rPr lang="fr-FR" sz="2800" dirty="0" err="1">
                <a:latin typeface="Spectral" panose="02020502060000000000" pitchFamily="18" charset="0"/>
              </a:rPr>
              <a:t>Pix</a:t>
            </a:r>
            <a:r>
              <a:rPr lang="fr-FR" sz="2800" dirty="0">
                <a:latin typeface="Spectral" panose="02020502060000000000" pitchFamily="18" charset="0"/>
              </a:rPr>
              <a:t> : https://pix.fr/. </a:t>
            </a:r>
          </a:p>
          <a:p>
            <a:pPr algn="just"/>
            <a:r>
              <a:rPr lang="fr-FR" sz="2800" dirty="0">
                <a:latin typeface="Spectral" panose="02020502060000000000" pitchFamily="18" charset="0"/>
              </a:rPr>
              <a:t>Vous créez votre compte avec votre adresse universitaire.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fr-FR" sz="2800" dirty="0">
              <a:latin typeface="Spectral" panose="02020502060000000000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La plate-forme permet de s’entraîner et de s’auto-évaluer 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F4F335C-E761-4D9C-8813-B1CBF20D16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8149" y="2975311"/>
            <a:ext cx="7079225" cy="3628750"/>
          </a:xfrm>
          <a:prstGeom prst="rect">
            <a:avLst/>
          </a:prstGeom>
        </p:spPr>
      </p:pic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BE235D7-35A1-426B-B281-4D2372381F9B}"/>
              </a:ext>
            </a:extLst>
          </p:cNvPr>
          <p:cNvCxnSpPr/>
          <p:nvPr/>
        </p:nvCxnSpPr>
        <p:spPr>
          <a:xfrm flipH="1">
            <a:off x="11024802" y="2249447"/>
            <a:ext cx="398206" cy="7258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3D549CA-CFB0-4DCB-A203-ABDB804FA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2AE1-E3C4-4ADD-8B26-9C7B73E78D48}" type="datetime1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97FFCC-E695-45F6-9C3A-02E271D89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6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7347C-2F8B-412A-917B-AE48088C715D}"/>
              </a:ext>
            </a:extLst>
          </p:cNvPr>
          <p:cNvSpPr/>
          <p:nvPr/>
        </p:nvSpPr>
        <p:spPr>
          <a:xfrm>
            <a:off x="0" y="-1"/>
            <a:ext cx="12192000" cy="742951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71A6F91F-8B7D-47E3-988C-9A5CF3D52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2667" y="91287"/>
            <a:ext cx="947142" cy="56158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01A06B3-C6B5-4418-9DB6-9A257B1A8D80}"/>
              </a:ext>
            </a:extLst>
          </p:cNvPr>
          <p:cNvSpPr txBox="1"/>
          <p:nvPr/>
        </p:nvSpPr>
        <p:spPr>
          <a:xfrm>
            <a:off x="423818" y="416478"/>
            <a:ext cx="67188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fr-FR" sz="3200" b="1" dirty="0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Organisation du semestre</a:t>
            </a:r>
          </a:p>
          <a:p>
            <a:endParaRPr lang="fr-FR" sz="2000" dirty="0">
              <a:solidFill>
                <a:schemeClr val="bg1"/>
              </a:solidFill>
              <a:highlight>
                <a:srgbClr val="8A5EA4"/>
              </a:highlight>
              <a:latin typeface="Sora ExtraBold" pitchFamily="2" charset="0"/>
              <a:cs typeface="Sora ExtraBold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B0C053-6632-475F-879F-34ECD77F4FEF}"/>
              </a:ext>
            </a:extLst>
          </p:cNvPr>
          <p:cNvSpPr/>
          <p:nvPr/>
        </p:nvSpPr>
        <p:spPr>
          <a:xfrm>
            <a:off x="735496" y="2097157"/>
            <a:ext cx="109993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</a:t>
            </a:r>
            <a:r>
              <a:rPr lang="fr-FR" sz="2800" b="1" dirty="0">
                <a:latin typeface="Spectral" panose="02020502060000000000" pitchFamily="18" charset="0"/>
              </a:rPr>
              <a:t>2</a:t>
            </a:r>
            <a:r>
              <a:rPr lang="fr-FR" sz="2800" dirty="0">
                <a:latin typeface="Spectral" panose="02020502060000000000" pitchFamily="18" charset="0"/>
              </a:rPr>
              <a:t> campagnes d’évaluation </a:t>
            </a:r>
            <a:r>
              <a:rPr lang="fr-FR" sz="2800" b="1" dirty="0">
                <a:latin typeface="Spectral" panose="02020502060000000000" pitchFamily="18" charset="0"/>
              </a:rPr>
              <a:t>obligatoires</a:t>
            </a:r>
            <a:r>
              <a:rPr lang="fr-FR" sz="2800" dirty="0">
                <a:latin typeface="Spectral" panose="02020502060000000000" pitchFamily="18" charset="0"/>
              </a:rPr>
              <a:t> au cours du semestre en respectant le calendrier fourni (page suivante).</a:t>
            </a:r>
          </a:p>
          <a:p>
            <a:pPr algn="just"/>
            <a:endParaRPr lang="fr-FR" sz="2800" dirty="0">
              <a:latin typeface="Spectral" panose="02020502060000000000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1 séance d’une heure pour recevoir les étudiants ayant des difficultés d’accès.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fr-FR" sz="2800" dirty="0">
              <a:latin typeface="Spectral" panose="02020502060000000000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Le travail de préparation des campagnes se fait de manière autonome en vous entraînant sur la plate-forme </a:t>
            </a:r>
            <a:r>
              <a:rPr lang="fr-FR" sz="2800" dirty="0" err="1">
                <a:latin typeface="Spectral" panose="02020502060000000000" pitchFamily="18" charset="0"/>
              </a:rPr>
              <a:t>Pix</a:t>
            </a:r>
            <a:r>
              <a:rPr lang="fr-FR" sz="2800" dirty="0">
                <a:latin typeface="Spectral" panose="02020502060000000000" pitchFamily="18" charset="0"/>
              </a:rPr>
              <a:t> 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fr-FR" sz="2800" dirty="0">
              <a:latin typeface="Spectral" panose="02020502060000000000" pitchFamily="18" charset="0"/>
            </a:endParaRP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B065F8-552C-4758-A93C-DDE1EA59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D3B6-1713-4C88-84C6-BFB12C6E8EF5}" type="datetime1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33C5770-9B2C-4D46-A71B-D2E3937B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54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7347C-2F8B-412A-917B-AE48088C715D}"/>
              </a:ext>
            </a:extLst>
          </p:cNvPr>
          <p:cNvSpPr/>
          <p:nvPr/>
        </p:nvSpPr>
        <p:spPr>
          <a:xfrm>
            <a:off x="0" y="-1"/>
            <a:ext cx="12192000" cy="742951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71A6F91F-8B7D-47E3-988C-9A5CF3D52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2667" y="91287"/>
            <a:ext cx="947142" cy="56158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01A06B3-C6B5-4418-9DB6-9A257B1A8D80}"/>
              </a:ext>
            </a:extLst>
          </p:cNvPr>
          <p:cNvSpPr txBox="1"/>
          <p:nvPr/>
        </p:nvSpPr>
        <p:spPr>
          <a:xfrm>
            <a:off x="423818" y="416478"/>
            <a:ext cx="7434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fr-FR" sz="3200" b="1" dirty="0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Compétences et calendrier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B0C053-6632-475F-879F-34ECD77F4FEF}"/>
              </a:ext>
            </a:extLst>
          </p:cNvPr>
          <p:cNvSpPr/>
          <p:nvPr/>
        </p:nvSpPr>
        <p:spPr>
          <a:xfrm>
            <a:off x="423818" y="1159429"/>
            <a:ext cx="1100174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1</a:t>
            </a:r>
            <a:r>
              <a:rPr lang="fr-FR" sz="2800" baseline="30000" dirty="0">
                <a:latin typeface="Spectral" panose="02020502060000000000" pitchFamily="18" charset="0"/>
              </a:rPr>
              <a:t>ère</a:t>
            </a:r>
            <a:r>
              <a:rPr lang="fr-FR" sz="2800" dirty="0">
                <a:latin typeface="Spectral" panose="02020502060000000000" pitchFamily="18" charset="0"/>
              </a:rPr>
              <a:t>  campagne: compétences 1.1, 2.1, 3.1 et 4.1. Date limite le </a:t>
            </a:r>
            <a:r>
              <a:rPr lang="fr-FR" sz="2800" b="1" dirty="0">
                <a:latin typeface="Spectral" panose="02020502060000000000" pitchFamily="18" charset="0"/>
              </a:rPr>
              <a:t>25/10.</a:t>
            </a:r>
          </a:p>
          <a:p>
            <a:pPr algn="just"/>
            <a:endParaRPr lang="fr-FR" sz="2800" dirty="0">
              <a:latin typeface="Spectral" panose="02020502060000000000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2e campagne: compétences 1.2, 2.2 , 2.3, 3.2 et 4.2. Date limite le </a:t>
            </a:r>
            <a:r>
              <a:rPr lang="fr-FR" sz="2800" b="1" dirty="0">
                <a:latin typeface="Spectral" panose="02020502060000000000" pitchFamily="18" charset="0"/>
              </a:rPr>
              <a:t>08/12.</a:t>
            </a:r>
          </a:p>
          <a:p>
            <a:pPr algn="just"/>
            <a:endParaRPr lang="fr-FR" sz="2800" b="1" dirty="0">
              <a:latin typeface="Spectral" panose="02020502060000000000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800" b="1" dirty="0">
                <a:latin typeface="Spectral" panose="02020502060000000000" pitchFamily="18" charset="0"/>
              </a:rPr>
              <a:t> </a:t>
            </a:r>
            <a:r>
              <a:rPr lang="fr-FR" sz="2800" dirty="0">
                <a:latin typeface="Spectral" panose="02020502060000000000" pitchFamily="18" charset="0"/>
              </a:rPr>
              <a:t>Les liens pour accéder aux campagnes d’évaluation se trouveront sur la page d’accueil PIX du site UJM-SHS:</a:t>
            </a:r>
            <a:endParaRPr lang="fr-FR" sz="2800" b="1" dirty="0">
              <a:latin typeface="Spectral" panose="02020502060000000000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C3A438-4D7D-4FDF-9A89-5D9BFF3D8F9D}"/>
              </a:ext>
            </a:extLst>
          </p:cNvPr>
          <p:cNvSpPr/>
          <p:nvPr/>
        </p:nvSpPr>
        <p:spPr>
          <a:xfrm>
            <a:off x="1222710" y="5175351"/>
            <a:ext cx="94115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8A5EA4"/>
                </a:solidFill>
                <a:latin typeface="Spectral ExtraBold" panose="02020902060000000000" pitchFamily="18" charset="0"/>
              </a:rPr>
              <a:t>https://fac-shs.univ-st-etienne.fr/fr/formation/pix.html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1E007A-E2F3-44FD-9F58-29D8AC75A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F872-B6E7-4B15-8D6E-1ED4725F2EB0}" type="datetime1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759BE5-3FC6-4335-A13B-8C713FFD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43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7347C-2F8B-412A-917B-AE48088C715D}"/>
              </a:ext>
            </a:extLst>
          </p:cNvPr>
          <p:cNvSpPr/>
          <p:nvPr/>
        </p:nvSpPr>
        <p:spPr>
          <a:xfrm>
            <a:off x="0" y="-1"/>
            <a:ext cx="12192000" cy="742951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71A6F91F-8B7D-47E3-988C-9A5CF3D52F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72667" y="91287"/>
            <a:ext cx="947142" cy="56158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01A06B3-C6B5-4418-9DB6-9A257B1A8D80}"/>
              </a:ext>
            </a:extLst>
          </p:cNvPr>
          <p:cNvSpPr txBox="1"/>
          <p:nvPr/>
        </p:nvSpPr>
        <p:spPr>
          <a:xfrm>
            <a:off x="423819" y="416478"/>
            <a:ext cx="53395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fr-FR" sz="3200" b="1" dirty="0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Evaluation et notation</a:t>
            </a:r>
          </a:p>
          <a:p>
            <a:endParaRPr lang="fr-FR" sz="2000" dirty="0">
              <a:solidFill>
                <a:schemeClr val="bg1"/>
              </a:solidFill>
              <a:highlight>
                <a:srgbClr val="8A5EA4"/>
              </a:highlight>
              <a:latin typeface="Sora ExtraBold" pitchFamily="2" charset="0"/>
              <a:cs typeface="Sora ExtraBold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B0C053-6632-475F-879F-34ECD77F4FEF}"/>
              </a:ext>
            </a:extLst>
          </p:cNvPr>
          <p:cNvSpPr/>
          <p:nvPr/>
        </p:nvSpPr>
        <p:spPr>
          <a:xfrm>
            <a:off x="423819" y="1159429"/>
            <a:ext cx="110017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L’évaluation du </a:t>
            </a:r>
            <a:r>
              <a:rPr lang="fr-FR" sz="2800" dirty="0" err="1">
                <a:latin typeface="Spectral" panose="02020502060000000000" pitchFamily="18" charset="0"/>
              </a:rPr>
              <a:t>Pix</a:t>
            </a:r>
            <a:r>
              <a:rPr lang="fr-FR" sz="2800" dirty="0">
                <a:latin typeface="Spectral" panose="02020502060000000000" pitchFamily="18" charset="0"/>
              </a:rPr>
              <a:t> : QCM mélangeant des questions théoriques et pratiques.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r-FR" sz="2800" dirty="0">
              <a:latin typeface="Spectral" panose="02020502060000000000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Une note intermédiaire par campagne d’évaluation 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r-FR" sz="2800" dirty="0">
              <a:latin typeface="Spectral" panose="02020502060000000000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Spectral" panose="02020502060000000000" pitchFamily="18" charset="0"/>
              </a:rPr>
              <a:t> Progressive en fonction du niveau de compétence atteint (compris entre 1 et 5).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Spectral" panose="02020502060000000000" pitchFamily="18" charset="0"/>
              </a:rPr>
              <a:t>Exemple : </a:t>
            </a:r>
          </a:p>
          <a:p>
            <a:pPr lvl="1"/>
            <a:r>
              <a:rPr lang="fr-FR" sz="2800" dirty="0">
                <a:latin typeface="Spectral" panose="02020502060000000000" pitchFamily="18" charset="0"/>
              </a:rPr>
              <a:t>Si la campagne est notée sur 10 points, je peux obtenir jusqu’à 2 points par compétence (si 5 compétences) si j’atteins le niveau 1 (0,5 point acquis), le niveau 2 (1 point acquis), etc.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51E5125-8790-4E0B-A801-75F435428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78F-71DF-4E9A-B5CE-104C793FECE7}" type="datetime1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55ABDA5-4990-41B4-9C9C-459789AC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8141" y="6356349"/>
            <a:ext cx="2743200" cy="365125"/>
          </a:xfrm>
        </p:spPr>
        <p:txBody>
          <a:bodyPr/>
          <a:lstStyle/>
          <a:p>
            <a:fld id="{74281AB6-EC60-476A-B9FC-98F983682871}" type="slidenum">
              <a:rPr lang="fr-FR" smtClean="0"/>
              <a:t>7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4790AD-8CDC-40F1-943D-6BEC7AAD1D4F}"/>
              </a:ext>
            </a:extLst>
          </p:cNvPr>
          <p:cNvSpPr/>
          <p:nvPr/>
        </p:nvSpPr>
        <p:spPr>
          <a:xfrm>
            <a:off x="838200" y="5918302"/>
            <a:ext cx="10548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fr-FR" sz="2800" u="sng" dirty="0">
                <a:latin typeface="Barlow Medium" panose="00000600000000000000" pitchFamily="2" charset="0"/>
              </a:rPr>
              <a:t>Une note finale sur 20 vous sera attribuée en fin du semestre</a:t>
            </a:r>
            <a:endParaRPr lang="fr-FR" sz="2800" dirty="0">
              <a:latin typeface="Barlow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980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7347C-2F8B-412A-917B-AE48088C715D}"/>
              </a:ext>
            </a:extLst>
          </p:cNvPr>
          <p:cNvSpPr/>
          <p:nvPr/>
        </p:nvSpPr>
        <p:spPr>
          <a:xfrm>
            <a:off x="0" y="-1"/>
            <a:ext cx="12192000" cy="742951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71A6F91F-8B7D-47E3-988C-9A5CF3D52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2667" y="91287"/>
            <a:ext cx="947142" cy="56158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01A06B3-C6B5-4418-9DB6-9A257B1A8D80}"/>
              </a:ext>
            </a:extLst>
          </p:cNvPr>
          <p:cNvSpPr txBox="1"/>
          <p:nvPr/>
        </p:nvSpPr>
        <p:spPr>
          <a:xfrm>
            <a:off x="423818" y="416478"/>
            <a:ext cx="7434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3200" b="1" dirty="0">
                <a:solidFill>
                  <a:prstClr val="black"/>
                </a:solidFill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6. Séance d’accompagnement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8A5EA4"/>
              </a:highlight>
              <a:uLnTx/>
              <a:uFillTx/>
              <a:latin typeface="Spectral ExtraBold" panose="02020902060000000000" pitchFamily="18" charset="0"/>
              <a:ea typeface="+mn-ea"/>
              <a:cs typeface="Sor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B0C053-6632-475F-879F-34ECD77F4FEF}"/>
              </a:ext>
            </a:extLst>
          </p:cNvPr>
          <p:cNvSpPr/>
          <p:nvPr/>
        </p:nvSpPr>
        <p:spPr>
          <a:xfrm>
            <a:off x="423818" y="1159429"/>
            <a:ext cx="110017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 Sociologie: </a:t>
            </a:r>
            <a:r>
              <a:rPr kumimoji="0" lang="fr-FR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lundi 14/10 de 16h à 17h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fr-FR" sz="2800" b="1" dirty="0">
              <a:solidFill>
                <a:prstClr val="black"/>
              </a:solidFill>
              <a:latin typeface="Spectral" panose="02020502060000000000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 Histoire: </a:t>
            </a:r>
            <a:r>
              <a:rPr kumimoji="0" lang="fr-FR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mercredi 16/10 de 12h à 13h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fr-FR" sz="2800" b="1" dirty="0">
              <a:solidFill>
                <a:prstClr val="black"/>
              </a:solidFill>
              <a:latin typeface="Spectral" panose="02020502060000000000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SED: </a:t>
            </a:r>
            <a:r>
              <a:rPr kumimoji="0" lang="fr-FR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vendredi 18/10 de 9h à 10h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fr-FR" sz="2800" b="1" dirty="0">
              <a:solidFill>
                <a:prstClr val="black"/>
              </a:solidFill>
              <a:latin typeface="Spectral" panose="02020502060000000000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Géographie: </a:t>
            </a:r>
            <a:r>
              <a:rPr kumimoji="0" lang="fr-FR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vendredi 18/10 de 10h à 11h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fr-FR" sz="2800" b="1" dirty="0">
              <a:solidFill>
                <a:prstClr val="black"/>
              </a:solidFill>
              <a:latin typeface="Spectral" panose="02020502060000000000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 </a:t>
            </a:r>
            <a:r>
              <a:rPr kumimoji="0" lang="fr-FR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pectral" panose="02020502060000000000" pitchFamily="18" charset="0"/>
                <a:ea typeface="+mn-ea"/>
                <a:cs typeface="+mn-cs"/>
              </a:rPr>
              <a:t>Voir ultérieurement vos EDT pour les salles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pectral" panose="02020502060000000000" pitchFamily="18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C3A438-4D7D-4FDF-9A89-5D9BFF3D8F9D}"/>
              </a:ext>
            </a:extLst>
          </p:cNvPr>
          <p:cNvSpPr/>
          <p:nvPr/>
        </p:nvSpPr>
        <p:spPr>
          <a:xfrm>
            <a:off x="1222710" y="5175351"/>
            <a:ext cx="94115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8A5EA4"/>
                </a:solidFill>
                <a:effectLst/>
                <a:uLnTx/>
                <a:uFillTx/>
                <a:latin typeface="Spectral ExtraBold" panose="02020902060000000000" pitchFamily="18" charset="0"/>
                <a:ea typeface="+mn-ea"/>
                <a:cs typeface="+mn-cs"/>
              </a:rPr>
              <a:t>https://fac-shs.univ-st-etienne.fr/fr/formation/pix.html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1E007A-E2F3-44FD-9F58-29D8AC75A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FCF872-B6E7-4B15-8D6E-1ED4725F2EB0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759BE5-3FC6-4335-A13B-8C713FFD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281AB6-EC60-476A-B9FC-98F98368287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7724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7347C-2F8B-412A-917B-AE48088C715D}"/>
              </a:ext>
            </a:extLst>
          </p:cNvPr>
          <p:cNvSpPr/>
          <p:nvPr/>
        </p:nvSpPr>
        <p:spPr>
          <a:xfrm>
            <a:off x="0" y="-1"/>
            <a:ext cx="12192000" cy="742951"/>
          </a:xfrm>
          <a:prstGeom prst="rect">
            <a:avLst/>
          </a:prstGeom>
          <a:solidFill>
            <a:srgbClr val="EF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71A6F91F-8B7D-47E3-988C-9A5CF3D52F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72667" y="91287"/>
            <a:ext cx="947142" cy="56158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01A06B3-C6B5-4418-9DB6-9A257B1A8D80}"/>
              </a:ext>
            </a:extLst>
          </p:cNvPr>
          <p:cNvSpPr txBox="1"/>
          <p:nvPr/>
        </p:nvSpPr>
        <p:spPr>
          <a:xfrm>
            <a:off x="423819" y="416478"/>
            <a:ext cx="1036782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highlight>
                  <a:srgbClr val="8A5EA4"/>
                </a:highlight>
                <a:latin typeface="Spectral ExtraBold" panose="02020902060000000000" pitchFamily="18" charset="0"/>
                <a:cs typeface="Sora" pitchFamily="2" charset="0"/>
              </a:rPr>
              <a:t>7. Liens mis en place pour trouver les réponses à vos questions</a:t>
            </a:r>
          </a:p>
          <a:p>
            <a:pPr marL="514350" indent="-514350">
              <a:buFont typeface="+mj-lt"/>
              <a:buAutoNum type="arabicPeriod" startAt="6"/>
            </a:pPr>
            <a:endParaRPr lang="fr-FR" sz="3200" b="1" dirty="0">
              <a:highlight>
                <a:srgbClr val="8A5EA4"/>
              </a:highlight>
              <a:latin typeface="Spectral ExtraBold" panose="02020902060000000000" pitchFamily="18" charset="0"/>
              <a:cs typeface="Sora" pitchFamily="2" charset="0"/>
            </a:endParaRPr>
          </a:p>
          <a:p>
            <a:endParaRPr lang="fr-FR" sz="2000" dirty="0">
              <a:solidFill>
                <a:schemeClr val="bg1"/>
              </a:solidFill>
              <a:highlight>
                <a:srgbClr val="8A5EA4"/>
              </a:highlight>
              <a:latin typeface="Sora ExtraBold" pitchFamily="2" charset="0"/>
              <a:cs typeface="Sora ExtraBold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B0C053-6632-475F-879F-34ECD77F4FEF}"/>
              </a:ext>
            </a:extLst>
          </p:cNvPr>
          <p:cNvSpPr/>
          <p:nvPr/>
        </p:nvSpPr>
        <p:spPr>
          <a:xfrm>
            <a:off x="838200" y="2564296"/>
            <a:ext cx="101863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</a:t>
            </a:r>
            <a:r>
              <a:rPr lang="fr-FR" sz="2800" u="sng" dirty="0">
                <a:latin typeface="Spectral" panose="02020502060000000000" pitchFamily="18" charset="0"/>
                <a:hlinkClick r:id="rId5"/>
              </a:rPr>
              <a:t>Cours : Cultiver ses compétences numériques avec </a:t>
            </a:r>
            <a:r>
              <a:rPr lang="fr-FR" sz="2800" u="sng" dirty="0" err="1">
                <a:latin typeface="Spectral" panose="02020502060000000000" pitchFamily="18" charset="0"/>
                <a:hlinkClick r:id="rId5"/>
              </a:rPr>
              <a:t>Pix@UJM</a:t>
            </a:r>
            <a:r>
              <a:rPr lang="fr-FR" sz="2800" u="sng" dirty="0">
                <a:latin typeface="Spectral" panose="02020502060000000000" pitchFamily="18" charset="0"/>
                <a:hlinkClick r:id="rId5"/>
              </a:rPr>
              <a:t> (univ-st-etienne.fr)</a:t>
            </a:r>
            <a:endParaRPr lang="fr-FR" sz="2800" u="sng" dirty="0">
              <a:latin typeface="Spectral" panose="02020502060000000000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fr-FR" sz="2800" dirty="0">
              <a:latin typeface="Spectral" panose="02020502060000000000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>
                <a:latin typeface="Spectral" panose="02020502060000000000" pitchFamily="18" charset="0"/>
              </a:rPr>
              <a:t> </a:t>
            </a:r>
            <a:r>
              <a:rPr lang="fr-FR" sz="2800" dirty="0">
                <a:solidFill>
                  <a:srgbClr val="8A5EA4"/>
                </a:solidFill>
                <a:latin typeface="Spectral" panose="02020502060000000000" pitchFamily="18" charset="0"/>
              </a:rPr>
              <a:t>https://fac-shs.univ-st-etienne.fr/fr/formation/pix.html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C71015E-EEAF-4E7B-BFAE-D11FCEAD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B1EE-8F12-4149-AD49-B26482F09EDA}" type="datetime1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2033EED-F489-4520-B81C-A5F77E454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81AB6-EC60-476A-B9FC-98F98368287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823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</TotalTime>
  <Words>506</Words>
  <Application>Microsoft Office PowerPoint</Application>
  <PresentationFormat>Grand écran</PresentationFormat>
  <Paragraphs>85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Barlow Medium</vt:lpstr>
      <vt:lpstr>Calibri</vt:lpstr>
      <vt:lpstr>Calibri Light</vt:lpstr>
      <vt:lpstr>Sora ExtraBold</vt:lpstr>
      <vt:lpstr>Spectral</vt:lpstr>
      <vt:lpstr>Spectral ExtraBold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Odile Drossart-Depond;Axel THOMAS</dc:creator>
  <cp:lastModifiedBy>Nathalie Gagnal</cp:lastModifiedBy>
  <cp:revision>62</cp:revision>
  <cp:lastPrinted>2024-09-02T13:28:58Z</cp:lastPrinted>
  <dcterms:created xsi:type="dcterms:W3CDTF">2023-03-21T10:06:10Z</dcterms:created>
  <dcterms:modified xsi:type="dcterms:W3CDTF">2024-09-18T12:21:19Z</dcterms:modified>
</cp:coreProperties>
</file>